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4" r:id="rId7"/>
    <p:sldId id="263" r:id="rId8"/>
    <p:sldId id="262"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12/17/2017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en.wikipedia.org/wiki/Bending" TargetMode="External"/><Relationship Id="rId2" Type="http://schemas.openxmlformats.org/officeDocument/2006/relationships/hyperlink" Target="https://en.wikipedia.org/wiki/AISC" TargetMode="External"/><Relationship Id="rId1" Type="http://schemas.openxmlformats.org/officeDocument/2006/relationships/slideLayout" Target="../slideLayouts/slideLayout2.xml"/><Relationship Id="rId5" Type="http://schemas.openxmlformats.org/officeDocument/2006/relationships/hyperlink" Target="https://en.wikipedia.org/wiki/Tension_member" TargetMode="External"/><Relationship Id="rId4" Type="http://schemas.openxmlformats.org/officeDocument/2006/relationships/hyperlink" Target="https://en.wikipedia.org/wiki/Compression_member"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04246" y="743226"/>
            <a:ext cx="7144871" cy="3591752"/>
          </a:xfrm>
          <a:prstGeom prst="rect">
            <a:avLst/>
          </a:prstGeom>
        </p:spPr>
        <p:txBody>
          <a:bodyPr wrap="square">
            <a:spAutoFit/>
          </a:bodyPr>
          <a:lstStyle/>
          <a:p>
            <a:pPr algn="ctr">
              <a:lnSpc>
                <a:spcPct val="115000"/>
              </a:lnSpc>
              <a:spcAft>
                <a:spcPts val="1000"/>
              </a:spcAft>
            </a:pPr>
            <a:r>
              <a:rPr lang="en-US" sz="4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Structural Steel Design</a:t>
            </a:r>
            <a:endParaRPr lang="en-US" sz="4400" dirty="0">
              <a:latin typeface="Calibri" panose="020F0502020204030204" pitchFamily="34" charset="0"/>
              <a:ea typeface="Calibri" panose="020F0502020204030204" pitchFamily="34" charset="0"/>
              <a:cs typeface="Arial" panose="020B0604020202020204" pitchFamily="34" charset="0"/>
            </a:endParaRPr>
          </a:p>
          <a:p>
            <a:pPr algn="ctr">
              <a:lnSpc>
                <a:spcPct val="115000"/>
              </a:lnSpc>
              <a:spcAft>
                <a:spcPts val="1000"/>
              </a:spcAft>
            </a:pPr>
            <a:r>
              <a:rPr lang="en-US" sz="4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Al Mansour University College</a:t>
            </a:r>
            <a:endParaRPr lang="en-US" sz="4400" dirty="0">
              <a:latin typeface="Calibri" panose="020F0502020204030204" pitchFamily="34" charset="0"/>
              <a:ea typeface="Calibri" panose="020F0502020204030204" pitchFamily="34" charset="0"/>
              <a:cs typeface="Arial" panose="020B0604020202020204" pitchFamily="34" charset="0"/>
            </a:endParaRPr>
          </a:p>
          <a:p>
            <a:pPr algn="ctr">
              <a:lnSpc>
                <a:spcPct val="115000"/>
              </a:lnSpc>
              <a:spcAft>
                <a:spcPts val="1000"/>
              </a:spcAft>
            </a:pPr>
            <a:r>
              <a:rPr lang="en-US" sz="4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Civil Engineering Department</a:t>
            </a:r>
            <a:endParaRPr lang="en-US" sz="4400" dirty="0">
              <a:latin typeface="Calibri" panose="020F0502020204030204" pitchFamily="34" charset="0"/>
              <a:ea typeface="Calibri" panose="020F0502020204030204" pitchFamily="34" charset="0"/>
              <a:cs typeface="Arial" panose="020B0604020202020204" pitchFamily="34" charset="0"/>
            </a:endParaRPr>
          </a:p>
          <a:p>
            <a:pPr algn="ctr">
              <a:lnSpc>
                <a:spcPct val="115000"/>
              </a:lnSpc>
              <a:spcAft>
                <a:spcPts val="1000"/>
              </a:spcAft>
            </a:pPr>
            <a:r>
              <a:rPr lang="en-US" sz="4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4</a:t>
            </a:r>
            <a:r>
              <a:rPr lang="en-US" sz="4400" baseline="300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th</a:t>
            </a:r>
            <a:r>
              <a:rPr lang="en-US" sz="4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 year </a:t>
            </a:r>
            <a:endParaRPr lang="en-US" sz="4400" dirty="0" smtClean="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8436163" y="5496112"/>
            <a:ext cx="2957605" cy="492122"/>
          </a:xfrm>
          <a:prstGeom prst="rect">
            <a:avLst/>
          </a:prstGeom>
        </p:spPr>
        <p:txBody>
          <a:bodyPr wrap="none">
            <a:spAutoFit/>
          </a:bodyPr>
          <a:lstStyle/>
          <a:p>
            <a:pPr algn="ctr">
              <a:lnSpc>
                <a:spcPct val="115000"/>
              </a:lnSpc>
              <a:spcAft>
                <a:spcPts val="1000"/>
              </a:spcAft>
            </a:pPr>
            <a:r>
              <a:rPr lang="en-US" sz="2400" dirty="0" smtClean="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Asst. </a:t>
            </a:r>
            <a:r>
              <a:rPr lang="en-US" sz="2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Lect. Haider Qais</a:t>
            </a:r>
            <a:endParaRPr lang="en-US" sz="1000" dirty="0">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569409" y="197971"/>
            <a:ext cx="1344407" cy="492122"/>
          </a:xfrm>
          <a:prstGeom prst="rect">
            <a:avLst/>
          </a:prstGeom>
        </p:spPr>
        <p:txBody>
          <a:bodyPr wrap="none">
            <a:spAutoFit/>
          </a:bodyPr>
          <a:lstStyle/>
          <a:p>
            <a:pPr algn="ctr">
              <a:lnSpc>
                <a:spcPct val="115000"/>
              </a:lnSpc>
              <a:spcAft>
                <a:spcPts val="1000"/>
              </a:spcAft>
            </a:pPr>
            <a:r>
              <a:rPr lang="en-US" sz="2400" b="1" u="sng">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Lecture </a:t>
            </a:r>
            <a:r>
              <a:rPr lang="en-US" sz="2400" b="1" u="sng" smtClean="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3</a:t>
            </a:r>
            <a:endParaRPr lang="en-US" sz="2400" b="1" u="sng"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endParaRPr>
          </a:p>
        </p:txBody>
      </p:sp>
      <p:pic>
        <p:nvPicPr>
          <p:cNvPr id="7" name="Picture 6" descr="نتيجة بحث الصور عن ‪steel structure design‬‏"/>
          <p:cNvPicPr/>
          <p:nvPr/>
        </p:nvPicPr>
        <p:blipFill>
          <a:blip r:embed="rId2">
            <a:extLst>
              <a:ext uri="{28A0092B-C50C-407E-A947-70E740481C1C}">
                <a14:useLocalDpi xmlns:a14="http://schemas.microsoft.com/office/drawing/2010/main" val="0"/>
              </a:ext>
            </a:extLst>
          </a:blip>
          <a:srcRect/>
          <a:stretch>
            <a:fillRect/>
          </a:stretch>
        </p:blipFill>
        <p:spPr bwMode="auto">
          <a:xfrm>
            <a:off x="230692" y="5303315"/>
            <a:ext cx="2021840" cy="1514475"/>
          </a:xfrm>
          <a:prstGeom prst="rect">
            <a:avLst/>
          </a:prstGeom>
          <a:noFill/>
          <a:ln>
            <a:noFill/>
          </a:ln>
        </p:spPr>
      </p:pic>
      <p:pic>
        <p:nvPicPr>
          <p:cNvPr id="8" name="Picture 7" descr="نتيجة بحث الصور عن ‪steel structure design‬‏"/>
          <p:cNvPicPr/>
          <p:nvPr/>
        </p:nvPicPr>
        <p:blipFill rotWithShape="1">
          <a:blip r:embed="rId3">
            <a:extLst>
              <a:ext uri="{28A0092B-C50C-407E-A947-70E740481C1C}">
                <a14:useLocalDpi xmlns:a14="http://schemas.microsoft.com/office/drawing/2010/main" val="0"/>
              </a:ext>
            </a:extLst>
          </a:blip>
          <a:srcRect l="5385" t="16495" r="-385" b="4639"/>
          <a:stretch/>
        </p:blipFill>
        <p:spPr bwMode="auto">
          <a:xfrm>
            <a:off x="4396778" y="5124077"/>
            <a:ext cx="2352675" cy="1457325"/>
          </a:xfrm>
          <a:prstGeom prst="rect">
            <a:avLst/>
          </a:prstGeom>
          <a:noFill/>
          <a:ln>
            <a:noFill/>
          </a:ln>
          <a:extLst>
            <a:ext uri="{53640926-AAD7-44D8-BBD7-CCE9431645EC}">
              <a14:shadowObscured xmlns:a14="http://schemas.microsoft.com/office/drawing/2010/main"/>
            </a:ext>
          </a:extLst>
        </p:spPr>
      </p:pic>
      <p:pic>
        <p:nvPicPr>
          <p:cNvPr id="9" name="Picture 8" descr="نتيجة بحث الصور عن ‪steel structure design‬‏"/>
          <p:cNvPicPr/>
          <p:nvPr/>
        </p:nvPicPr>
        <p:blipFill>
          <a:blip r:embed="rId4">
            <a:extLst>
              <a:ext uri="{28A0092B-C50C-407E-A947-70E740481C1C}">
                <a14:useLocalDpi xmlns:a14="http://schemas.microsoft.com/office/drawing/2010/main" val="0"/>
              </a:ext>
            </a:extLst>
          </a:blip>
          <a:srcRect/>
          <a:stretch>
            <a:fillRect/>
          </a:stretch>
        </p:blipFill>
        <p:spPr bwMode="auto">
          <a:xfrm>
            <a:off x="2488977" y="4308363"/>
            <a:ext cx="1666875" cy="1252855"/>
          </a:xfrm>
          <a:prstGeom prst="rect">
            <a:avLst/>
          </a:prstGeom>
          <a:noFill/>
          <a:ln>
            <a:noFill/>
          </a:ln>
        </p:spPr>
      </p:pic>
    </p:spTree>
    <p:extLst>
      <p:ext uri="{BB962C8B-B14F-4D97-AF65-F5344CB8AC3E}">
        <p14:creationId xmlns:p14="http://schemas.microsoft.com/office/powerpoint/2010/main" val="27010811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39469" y="283339"/>
            <a:ext cx="10035989" cy="4880823"/>
          </a:xfrm>
          <a:prstGeom prst="rect">
            <a:avLst/>
          </a:prstGeom>
        </p:spPr>
        <p:txBody>
          <a:bodyPr wrap="square">
            <a:spAutoFit/>
          </a:bodyPr>
          <a:lstStyle/>
          <a:p>
            <a:pPr algn="just">
              <a:lnSpc>
                <a:spcPts val="1580"/>
              </a:lnSpc>
              <a:spcAft>
                <a:spcPts val="0"/>
              </a:spcAft>
            </a:pPr>
            <a:r>
              <a:rPr lang="en-US" u="sng" dirty="0">
                <a:latin typeface="Times New Roman" panose="02020603050405020304" pitchFamily="18" charset="0"/>
                <a:ea typeface="Calibri" panose="020F0502020204030204" pitchFamily="34" charset="0"/>
                <a:cs typeface="Arial" panose="020B0604020202020204" pitchFamily="34" charset="0"/>
              </a:rPr>
              <a:t>Acceptable methods for designing structural steel member:</a:t>
            </a:r>
            <a:endParaRPr lang="en-US" sz="1400" dirty="0">
              <a:latin typeface="Calibri" panose="020F0502020204030204" pitchFamily="34" charset="0"/>
              <a:ea typeface="Calibri" panose="020F0502020204030204" pitchFamily="34" charset="0"/>
              <a:cs typeface="Arial" panose="020B0604020202020204" pitchFamily="34" charset="0"/>
            </a:endParaRPr>
          </a:p>
          <a:p>
            <a:pPr>
              <a:lnSpc>
                <a:spcPts val="550"/>
              </a:lnSpc>
              <a:spcBef>
                <a:spcPts val="50"/>
              </a:spcBef>
              <a:spcAft>
                <a:spcPts val="0"/>
              </a:spcAft>
            </a:pPr>
            <a:r>
              <a:rPr lang="en-US" sz="800"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a:lnSpc>
                <a:spcPts val="1000"/>
              </a:lnSpc>
              <a:spcAft>
                <a:spcPts val="0"/>
              </a:spcAft>
            </a:pPr>
            <a:r>
              <a:rPr lang="en-US" sz="1100"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marR="43180" lvl="0" indent="-342900" algn="just">
              <a:lnSpc>
                <a:spcPct val="197000"/>
              </a:lnSpc>
              <a:spcBef>
                <a:spcPts val="45"/>
              </a:spcBef>
              <a:spcAft>
                <a:spcPts val="0"/>
              </a:spcAft>
              <a:buFont typeface="Times New Roman" panose="02020603050405020304" pitchFamily="18" charset="0"/>
              <a:buChar char="-"/>
              <a:tabLst>
                <a:tab pos="508000" algn="l"/>
              </a:tabLst>
            </a:pP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spc="5" dirty="0">
                <a:latin typeface="Times New Roman" panose="02020603050405020304" pitchFamily="18" charset="0"/>
                <a:ea typeface="Calibri" panose="020F0502020204030204" pitchFamily="34" charset="0"/>
                <a:cs typeface="Arial" panose="020B0604020202020204" pitchFamily="34" charset="0"/>
              </a:rPr>
              <a:t>h</a:t>
            </a:r>
            <a:r>
              <a:rPr lang="en-US" dirty="0">
                <a:latin typeface="Times New Roman" panose="02020603050405020304" pitchFamily="18" charset="0"/>
                <a:ea typeface="Calibri" panose="020F0502020204030204" pitchFamily="34" charset="0"/>
                <a:cs typeface="Arial" panose="020B0604020202020204" pitchFamily="34" charset="0"/>
              </a:rPr>
              <a:t>e  </a:t>
            </a:r>
            <a:r>
              <a:rPr lang="en-US" spc="80"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A</a:t>
            </a:r>
            <a:r>
              <a:rPr lang="en-US" dirty="0">
                <a:latin typeface="Times New Roman" panose="02020603050405020304" pitchFamily="18" charset="0"/>
                <a:ea typeface="Calibri" panose="020F0502020204030204" pitchFamily="34" charset="0"/>
                <a:cs typeface="Arial" panose="020B0604020202020204" pitchFamily="34" charset="0"/>
              </a:rPr>
              <a:t>ISC  </a:t>
            </a:r>
            <a:r>
              <a:rPr lang="en-US" spc="65"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s</a:t>
            </a:r>
            <a:r>
              <a:rPr lang="en-US" spc="-5" dirty="0">
                <a:latin typeface="Times New Roman" panose="02020603050405020304" pitchFamily="18" charset="0"/>
                <a:ea typeface="Calibri" panose="020F0502020204030204" pitchFamily="34" charset="0"/>
                <a:cs typeface="Arial" panose="020B0604020202020204" pitchFamily="34" charset="0"/>
              </a:rPr>
              <a:t>p</a:t>
            </a:r>
            <a:r>
              <a:rPr lang="en-US" dirty="0">
                <a:latin typeface="Times New Roman" panose="02020603050405020304" pitchFamily="18" charset="0"/>
                <a:ea typeface="Calibri" panose="020F0502020204030204" pitchFamily="34" charset="0"/>
                <a:cs typeface="Arial" panose="020B0604020202020204" pitchFamily="34" charset="0"/>
              </a:rPr>
              <a:t>ec</a:t>
            </a:r>
            <a:r>
              <a:rPr lang="en-US" spc="-5" dirty="0">
                <a:latin typeface="Times New Roman" panose="02020603050405020304" pitchFamily="18" charset="0"/>
                <a:ea typeface="Calibri" panose="020F0502020204030204" pitchFamily="34" charset="0"/>
                <a:cs typeface="Arial" panose="020B0604020202020204" pitchFamily="34" charset="0"/>
              </a:rPr>
              <a:t>i</a:t>
            </a:r>
            <a:r>
              <a:rPr lang="en-US" dirty="0">
                <a:latin typeface="Times New Roman" panose="02020603050405020304" pitchFamily="18" charset="0"/>
                <a:ea typeface="Calibri" panose="020F0502020204030204" pitchFamily="34" charset="0"/>
                <a:cs typeface="Arial" panose="020B0604020202020204" pitchFamily="34" charset="0"/>
              </a:rPr>
              <a:t>f</a:t>
            </a:r>
            <a:r>
              <a:rPr lang="en-US" spc="5" dirty="0">
                <a:latin typeface="Times New Roman" panose="02020603050405020304" pitchFamily="18" charset="0"/>
                <a:ea typeface="Calibri" panose="020F0502020204030204" pitchFamily="34" charset="0"/>
                <a:cs typeface="Arial" panose="020B0604020202020204" pitchFamily="34" charset="0"/>
              </a:rPr>
              <a:t>i</a:t>
            </a:r>
            <a:r>
              <a:rPr lang="en-US" spc="-10" dirty="0">
                <a:latin typeface="Times New Roman" panose="02020603050405020304" pitchFamily="18" charset="0"/>
                <a:ea typeface="Calibri" panose="020F0502020204030204" pitchFamily="34" charset="0"/>
                <a:cs typeface="Arial" panose="020B0604020202020204" pitchFamily="34" charset="0"/>
              </a:rPr>
              <a:t>c</a:t>
            </a:r>
            <a:r>
              <a:rPr lang="en-US" dirty="0">
                <a:latin typeface="Times New Roman" panose="02020603050405020304" pitchFamily="18" charset="0"/>
                <a:ea typeface="Calibri" panose="020F0502020204030204" pitchFamily="34" charset="0"/>
                <a:cs typeface="Arial" panose="020B0604020202020204" pitchFamily="34" charset="0"/>
              </a:rPr>
              <a:t>a</a:t>
            </a: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spc="-5" dirty="0">
                <a:latin typeface="Times New Roman" panose="02020603050405020304" pitchFamily="18" charset="0"/>
                <a:ea typeface="Calibri" panose="020F0502020204030204" pitchFamily="34" charset="0"/>
                <a:cs typeface="Arial" panose="020B0604020202020204" pitchFamily="34" charset="0"/>
              </a:rPr>
              <a:t>io</a:t>
            </a:r>
            <a:r>
              <a:rPr lang="en-US" dirty="0">
                <a:latin typeface="Times New Roman" panose="02020603050405020304" pitchFamily="18" charset="0"/>
                <a:ea typeface="Calibri" panose="020F0502020204030204" pitchFamily="34" charset="0"/>
                <a:cs typeface="Arial" panose="020B0604020202020204" pitchFamily="34" charset="0"/>
              </a:rPr>
              <a:t>n  </a:t>
            </a:r>
            <a:r>
              <a:rPr lang="en-US" spc="70"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p</a:t>
            </a:r>
            <a:r>
              <a:rPr lang="en-US" dirty="0">
                <a:latin typeface="Times New Roman" panose="02020603050405020304" pitchFamily="18" charset="0"/>
                <a:ea typeface="Calibri" panose="020F0502020204030204" pitchFamily="34" charset="0"/>
                <a:cs typeface="Arial" panose="020B0604020202020204" pitchFamily="34" charset="0"/>
              </a:rPr>
              <a:t>r</a:t>
            </a:r>
            <a:r>
              <a:rPr lang="en-US" spc="-5" dirty="0">
                <a:latin typeface="Times New Roman" panose="02020603050405020304" pitchFamily="18" charset="0"/>
                <a:ea typeface="Calibri" panose="020F0502020204030204" pitchFamily="34" charset="0"/>
                <a:cs typeface="Arial" panose="020B0604020202020204" pitchFamily="34" charset="0"/>
              </a:rPr>
              <a:t>ov</a:t>
            </a:r>
            <a:r>
              <a:rPr lang="en-US" spc="5" dirty="0">
                <a:latin typeface="Times New Roman" panose="02020603050405020304" pitchFamily="18" charset="0"/>
                <a:ea typeface="Calibri" panose="020F0502020204030204" pitchFamily="34" charset="0"/>
                <a:cs typeface="Arial" panose="020B0604020202020204" pitchFamily="34" charset="0"/>
              </a:rPr>
              <a:t>i</a:t>
            </a:r>
            <a:r>
              <a:rPr lang="en-US" spc="-5" dirty="0">
                <a:latin typeface="Times New Roman" panose="02020603050405020304" pitchFamily="18" charset="0"/>
                <a:ea typeface="Calibri" panose="020F0502020204030204" pitchFamily="34" charset="0"/>
                <a:cs typeface="Arial" panose="020B0604020202020204" pitchFamily="34" charset="0"/>
              </a:rPr>
              <a:t>d</a:t>
            </a:r>
            <a:r>
              <a:rPr lang="en-US" dirty="0">
                <a:latin typeface="Times New Roman" panose="02020603050405020304" pitchFamily="18" charset="0"/>
                <a:ea typeface="Calibri" panose="020F0502020204030204" pitchFamily="34" charset="0"/>
                <a:cs typeface="Arial" panose="020B0604020202020204" pitchFamily="34" charset="0"/>
              </a:rPr>
              <a:t>es  </a:t>
            </a:r>
            <a:r>
              <a:rPr lang="en-US" spc="70"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spc="-5" dirty="0">
                <a:latin typeface="Times New Roman" panose="02020603050405020304" pitchFamily="18" charset="0"/>
                <a:ea typeface="Calibri" panose="020F0502020204030204" pitchFamily="34" charset="0"/>
                <a:cs typeface="Arial" panose="020B0604020202020204" pitchFamily="34" charset="0"/>
              </a:rPr>
              <a:t>w</a:t>
            </a:r>
            <a:r>
              <a:rPr lang="en-US" dirty="0">
                <a:latin typeface="Times New Roman" panose="02020603050405020304" pitchFamily="18" charset="0"/>
                <a:ea typeface="Calibri" panose="020F0502020204030204" pitchFamily="34" charset="0"/>
                <a:cs typeface="Arial" panose="020B0604020202020204" pitchFamily="34" charset="0"/>
              </a:rPr>
              <a:t>o  </a:t>
            </a:r>
            <a:r>
              <a:rPr lang="en-US" spc="70" dirty="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acc</a:t>
            </a:r>
            <a:r>
              <a:rPr lang="en-US" spc="-10" dirty="0">
                <a:latin typeface="Times New Roman" panose="02020603050405020304" pitchFamily="18" charset="0"/>
                <a:ea typeface="Calibri" panose="020F0502020204030204" pitchFamily="34" charset="0"/>
                <a:cs typeface="Arial" panose="020B0604020202020204" pitchFamily="34" charset="0"/>
              </a:rPr>
              <a:t>e</a:t>
            </a:r>
            <a:r>
              <a:rPr lang="en-US" spc="5" dirty="0">
                <a:latin typeface="Times New Roman" panose="02020603050405020304" pitchFamily="18" charset="0"/>
                <a:ea typeface="Calibri" panose="020F0502020204030204" pitchFamily="34" charset="0"/>
                <a:cs typeface="Arial" panose="020B0604020202020204" pitchFamily="34" charset="0"/>
              </a:rPr>
              <a:t>p</a:t>
            </a: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dirty="0">
                <a:latin typeface="Times New Roman" panose="02020603050405020304" pitchFamily="18" charset="0"/>
                <a:ea typeface="Calibri" panose="020F0502020204030204" pitchFamily="34" charset="0"/>
                <a:cs typeface="Arial" panose="020B0604020202020204" pitchFamily="34" charset="0"/>
              </a:rPr>
              <a:t>a</a:t>
            </a:r>
            <a:r>
              <a:rPr lang="en-US" spc="-5" dirty="0">
                <a:latin typeface="Times New Roman" panose="02020603050405020304" pitchFamily="18" charset="0"/>
                <a:ea typeface="Calibri" panose="020F0502020204030204" pitchFamily="34" charset="0"/>
                <a:cs typeface="Arial" panose="020B0604020202020204" pitchFamily="34" charset="0"/>
              </a:rPr>
              <a:t>b</a:t>
            </a:r>
            <a:r>
              <a:rPr lang="en-US" spc="5" dirty="0">
                <a:latin typeface="Times New Roman" panose="02020603050405020304" pitchFamily="18" charset="0"/>
                <a:ea typeface="Calibri" panose="020F0502020204030204" pitchFamily="34" charset="0"/>
                <a:cs typeface="Arial" panose="020B0604020202020204" pitchFamily="34" charset="0"/>
              </a:rPr>
              <a:t>l</a:t>
            </a:r>
            <a:r>
              <a:rPr lang="en-US" dirty="0">
                <a:latin typeface="Times New Roman" panose="02020603050405020304" pitchFamily="18" charset="0"/>
                <a:ea typeface="Calibri" panose="020F0502020204030204" pitchFamily="34" charset="0"/>
                <a:cs typeface="Arial" panose="020B0604020202020204" pitchFamily="34" charset="0"/>
              </a:rPr>
              <a:t>e  </a:t>
            </a:r>
            <a:r>
              <a:rPr lang="en-US" spc="75" dirty="0">
                <a:latin typeface="Times New Roman" panose="02020603050405020304" pitchFamily="18" charset="0"/>
                <a:ea typeface="Calibri" panose="020F0502020204030204" pitchFamily="34" charset="0"/>
                <a:cs typeface="Arial" panose="020B0604020202020204" pitchFamily="34" charset="0"/>
              </a:rPr>
              <a:t> </a:t>
            </a:r>
            <a:r>
              <a:rPr lang="en-US" spc="-25" dirty="0">
                <a:latin typeface="Times New Roman" panose="02020603050405020304" pitchFamily="18" charset="0"/>
                <a:ea typeface="Calibri" panose="020F0502020204030204" pitchFamily="34" charset="0"/>
                <a:cs typeface="Arial" panose="020B0604020202020204" pitchFamily="34" charset="0"/>
              </a:rPr>
              <a:t>m</a:t>
            </a:r>
            <a:r>
              <a:rPr lang="en-US" dirty="0">
                <a:latin typeface="Times New Roman" panose="02020603050405020304" pitchFamily="18" charset="0"/>
                <a:ea typeface="Calibri" panose="020F0502020204030204" pitchFamily="34" charset="0"/>
                <a:cs typeface="Arial" panose="020B0604020202020204" pitchFamily="34" charset="0"/>
              </a:rPr>
              <a:t>e</a:t>
            </a: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spc="-5" dirty="0">
                <a:latin typeface="Times New Roman" panose="02020603050405020304" pitchFamily="18" charset="0"/>
                <a:ea typeface="Calibri" panose="020F0502020204030204" pitchFamily="34" charset="0"/>
                <a:cs typeface="Arial" panose="020B0604020202020204" pitchFamily="34" charset="0"/>
              </a:rPr>
              <a:t>ho</a:t>
            </a:r>
            <a:r>
              <a:rPr lang="en-US" spc="5" dirty="0">
                <a:latin typeface="Times New Roman" panose="02020603050405020304" pitchFamily="18" charset="0"/>
                <a:ea typeface="Calibri" panose="020F0502020204030204" pitchFamily="34" charset="0"/>
                <a:cs typeface="Arial" panose="020B0604020202020204" pitchFamily="34" charset="0"/>
              </a:rPr>
              <a:t>d</a:t>
            </a:r>
            <a:r>
              <a:rPr lang="en-US" dirty="0">
                <a:latin typeface="Times New Roman" panose="02020603050405020304" pitchFamily="18" charset="0"/>
                <a:ea typeface="Calibri" panose="020F0502020204030204" pitchFamily="34" charset="0"/>
                <a:cs typeface="Arial" panose="020B0604020202020204" pitchFamily="34" charset="0"/>
              </a:rPr>
              <a:t>s  </a:t>
            </a:r>
            <a:r>
              <a:rPr lang="en-US" spc="70" dirty="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f</a:t>
            </a:r>
            <a:r>
              <a:rPr lang="en-US" spc="-5" dirty="0">
                <a:latin typeface="Times New Roman" panose="02020603050405020304" pitchFamily="18" charset="0"/>
                <a:ea typeface="Calibri" panose="020F0502020204030204" pitchFamily="34" charset="0"/>
                <a:cs typeface="Arial" panose="020B0604020202020204" pitchFamily="34" charset="0"/>
              </a:rPr>
              <a:t>o</a:t>
            </a:r>
            <a:r>
              <a:rPr lang="en-US" dirty="0">
                <a:latin typeface="Times New Roman" panose="02020603050405020304" pitchFamily="18" charset="0"/>
                <a:ea typeface="Calibri" panose="020F0502020204030204" pitchFamily="34" charset="0"/>
                <a:cs typeface="Arial" panose="020B0604020202020204" pitchFamily="34" charset="0"/>
              </a:rPr>
              <a:t>r </a:t>
            </a:r>
            <a:r>
              <a:rPr lang="en-US" spc="5" dirty="0">
                <a:latin typeface="Times New Roman" panose="02020603050405020304" pitchFamily="18" charset="0"/>
                <a:ea typeface="Calibri" panose="020F0502020204030204" pitchFamily="34" charset="0"/>
                <a:cs typeface="Arial" panose="020B0604020202020204" pitchFamily="34" charset="0"/>
              </a:rPr>
              <a:t>d</a:t>
            </a:r>
            <a:r>
              <a:rPr lang="en-US" dirty="0">
                <a:latin typeface="Times New Roman" panose="02020603050405020304" pitchFamily="18" charset="0"/>
                <a:ea typeface="Calibri" panose="020F0502020204030204" pitchFamily="34" charset="0"/>
                <a:cs typeface="Arial" panose="020B0604020202020204" pitchFamily="34" charset="0"/>
              </a:rPr>
              <a:t>e</a:t>
            </a:r>
            <a:r>
              <a:rPr lang="en-US" spc="-5" dirty="0">
                <a:latin typeface="Times New Roman" panose="02020603050405020304" pitchFamily="18" charset="0"/>
                <a:ea typeface="Calibri" panose="020F0502020204030204" pitchFamily="34" charset="0"/>
                <a:cs typeface="Arial" panose="020B0604020202020204" pitchFamily="34" charset="0"/>
              </a:rPr>
              <a:t>si</a:t>
            </a:r>
            <a:r>
              <a:rPr lang="en-US" spc="5" dirty="0">
                <a:latin typeface="Times New Roman" panose="02020603050405020304" pitchFamily="18" charset="0"/>
                <a:ea typeface="Calibri" panose="020F0502020204030204" pitchFamily="34" charset="0"/>
                <a:cs typeface="Arial" panose="020B0604020202020204" pitchFamily="34" charset="0"/>
              </a:rPr>
              <a:t>g</a:t>
            </a:r>
            <a:r>
              <a:rPr lang="en-US" spc="-5" dirty="0">
                <a:latin typeface="Times New Roman" panose="02020603050405020304" pitchFamily="18" charset="0"/>
                <a:ea typeface="Calibri" panose="020F0502020204030204" pitchFamily="34" charset="0"/>
                <a:cs typeface="Arial" panose="020B0604020202020204" pitchFamily="34" charset="0"/>
              </a:rPr>
              <a:t>ni</a:t>
            </a:r>
            <a:r>
              <a:rPr lang="en-US" spc="5" dirty="0">
                <a:latin typeface="Times New Roman" panose="02020603050405020304" pitchFamily="18" charset="0"/>
                <a:ea typeface="Calibri" panose="020F0502020204030204" pitchFamily="34" charset="0"/>
                <a:cs typeface="Arial" panose="020B0604020202020204" pitchFamily="34" charset="0"/>
              </a:rPr>
              <a:t>n</a:t>
            </a:r>
            <a:r>
              <a:rPr lang="en-US" dirty="0">
                <a:latin typeface="Times New Roman" panose="02020603050405020304" pitchFamily="18" charset="0"/>
                <a:ea typeface="Calibri" panose="020F0502020204030204" pitchFamily="34" charset="0"/>
                <a:cs typeface="Arial" panose="020B0604020202020204" pitchFamily="34" charset="0"/>
              </a:rPr>
              <a:t>g </a:t>
            </a:r>
            <a:r>
              <a:rPr lang="en-US" spc="5" dirty="0">
                <a:latin typeface="Times New Roman" panose="02020603050405020304" pitchFamily="18" charset="0"/>
                <a:ea typeface="Calibri" panose="020F0502020204030204" pitchFamily="34" charset="0"/>
                <a:cs typeface="Arial" panose="020B0604020202020204" pitchFamily="34" charset="0"/>
              </a:rPr>
              <a:t>s</a:t>
            </a: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dirty="0">
                <a:latin typeface="Times New Roman" panose="02020603050405020304" pitchFamily="18" charset="0"/>
                <a:ea typeface="Calibri" panose="020F0502020204030204" pitchFamily="34" charset="0"/>
                <a:cs typeface="Arial" panose="020B0604020202020204" pitchFamily="34" charset="0"/>
              </a:rPr>
              <a:t>eel </a:t>
            </a:r>
            <a:r>
              <a:rPr lang="en-US" spc="-5" dirty="0">
                <a:latin typeface="Times New Roman" panose="02020603050405020304" pitchFamily="18" charset="0"/>
                <a:ea typeface="Calibri" panose="020F0502020204030204" pitchFamily="34" charset="0"/>
                <a:cs typeface="Arial" panose="020B0604020202020204" pitchFamily="34" charset="0"/>
              </a:rPr>
              <a:t>s</a:t>
            </a: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dirty="0">
                <a:latin typeface="Times New Roman" panose="02020603050405020304" pitchFamily="18" charset="0"/>
                <a:ea typeface="Calibri" panose="020F0502020204030204" pitchFamily="34" charset="0"/>
                <a:cs typeface="Arial" panose="020B0604020202020204" pitchFamily="34" charset="0"/>
              </a:rPr>
              <a:t>r</a:t>
            </a:r>
            <a:r>
              <a:rPr lang="en-US" spc="-5" dirty="0">
                <a:latin typeface="Times New Roman" panose="02020603050405020304" pitchFamily="18" charset="0"/>
                <a:ea typeface="Calibri" panose="020F0502020204030204" pitchFamily="34" charset="0"/>
                <a:cs typeface="Arial" panose="020B0604020202020204" pitchFamily="34" charset="0"/>
              </a:rPr>
              <a:t>u</a:t>
            </a:r>
            <a:r>
              <a:rPr lang="en-US" dirty="0">
                <a:latin typeface="Times New Roman" panose="02020603050405020304" pitchFamily="18" charset="0"/>
                <a:ea typeface="Calibri" panose="020F0502020204030204" pitchFamily="34" charset="0"/>
                <a:cs typeface="Arial" panose="020B0604020202020204" pitchFamily="34" charset="0"/>
              </a:rPr>
              <a:t>c</a:t>
            </a: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spc="5" dirty="0">
                <a:latin typeface="Times New Roman" panose="02020603050405020304" pitchFamily="18" charset="0"/>
                <a:ea typeface="Calibri" panose="020F0502020204030204" pitchFamily="34" charset="0"/>
                <a:cs typeface="Arial" panose="020B0604020202020204" pitchFamily="34" charset="0"/>
              </a:rPr>
              <a:t>u</a:t>
            </a:r>
            <a:r>
              <a:rPr lang="en-US" dirty="0">
                <a:latin typeface="Times New Roman" panose="02020603050405020304" pitchFamily="18" charset="0"/>
                <a:ea typeface="Calibri" panose="020F0502020204030204" pitchFamily="34" charset="0"/>
                <a:cs typeface="Arial" panose="020B0604020202020204" pitchFamily="34" charset="0"/>
              </a:rPr>
              <a:t>r</a:t>
            </a:r>
            <a:r>
              <a:rPr lang="en-US" spc="-10" dirty="0">
                <a:latin typeface="Times New Roman" panose="02020603050405020304" pitchFamily="18" charset="0"/>
                <a:ea typeface="Calibri" panose="020F0502020204030204" pitchFamily="34" charset="0"/>
                <a:cs typeface="Arial" panose="020B0604020202020204" pitchFamily="34" charset="0"/>
              </a:rPr>
              <a:t>a</a:t>
            </a:r>
            <a:r>
              <a:rPr lang="en-US" dirty="0">
                <a:latin typeface="Times New Roman" panose="02020603050405020304" pitchFamily="18" charset="0"/>
                <a:ea typeface="Calibri" panose="020F0502020204030204" pitchFamily="34" charset="0"/>
                <a:cs typeface="Arial" panose="020B0604020202020204" pitchFamily="34" charset="0"/>
              </a:rPr>
              <a:t>l</a:t>
            </a:r>
            <a:r>
              <a:rPr lang="en-US" spc="10" dirty="0">
                <a:latin typeface="Times New Roman" panose="02020603050405020304" pitchFamily="18" charset="0"/>
                <a:ea typeface="Calibri" panose="020F0502020204030204" pitchFamily="34" charset="0"/>
                <a:cs typeface="Arial" panose="020B0604020202020204" pitchFamily="34" charset="0"/>
              </a:rPr>
              <a:t> </a:t>
            </a:r>
            <a:r>
              <a:rPr lang="en-US" spc="-25" dirty="0">
                <a:latin typeface="Times New Roman" panose="02020603050405020304" pitchFamily="18" charset="0"/>
                <a:ea typeface="Calibri" panose="020F0502020204030204" pitchFamily="34" charset="0"/>
                <a:cs typeface="Arial" panose="020B0604020202020204" pitchFamily="34" charset="0"/>
              </a:rPr>
              <a:t>m</a:t>
            </a:r>
            <a:r>
              <a:rPr lang="en-US" spc="10" dirty="0">
                <a:latin typeface="Times New Roman" panose="02020603050405020304" pitchFamily="18" charset="0"/>
                <a:ea typeface="Calibri" panose="020F0502020204030204" pitchFamily="34" charset="0"/>
                <a:cs typeface="Arial" panose="020B0604020202020204" pitchFamily="34" charset="0"/>
              </a:rPr>
              <a:t>e</a:t>
            </a:r>
            <a:r>
              <a:rPr lang="en-US" spc="-25" dirty="0">
                <a:latin typeface="Times New Roman" panose="02020603050405020304" pitchFamily="18" charset="0"/>
                <a:ea typeface="Calibri" panose="020F0502020204030204" pitchFamily="34" charset="0"/>
                <a:cs typeface="Arial" panose="020B0604020202020204" pitchFamily="34" charset="0"/>
              </a:rPr>
              <a:t>m</a:t>
            </a:r>
            <a:r>
              <a:rPr lang="en-US" spc="5" dirty="0">
                <a:latin typeface="Times New Roman" panose="02020603050405020304" pitchFamily="18" charset="0"/>
                <a:ea typeface="Calibri" panose="020F0502020204030204" pitchFamily="34" charset="0"/>
                <a:cs typeface="Arial" panose="020B0604020202020204" pitchFamily="34" charset="0"/>
              </a:rPr>
              <a:t>b</a:t>
            </a:r>
            <a:r>
              <a:rPr lang="en-US" dirty="0">
                <a:latin typeface="Times New Roman" panose="02020603050405020304" pitchFamily="18" charset="0"/>
                <a:ea typeface="Calibri" panose="020F0502020204030204" pitchFamily="34" charset="0"/>
                <a:cs typeface="Arial" panose="020B0604020202020204" pitchFamily="34" charset="0"/>
              </a:rPr>
              <a:t>ers</a:t>
            </a:r>
            <a:r>
              <a:rPr lang="en-US" spc="10" dirty="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a</a:t>
            </a:r>
            <a:r>
              <a:rPr lang="en-US" spc="5" dirty="0">
                <a:latin typeface="Times New Roman" panose="02020603050405020304" pitchFamily="18" charset="0"/>
                <a:ea typeface="Calibri" panose="020F0502020204030204" pitchFamily="34" charset="0"/>
                <a:cs typeface="Arial" panose="020B0604020202020204" pitchFamily="34" charset="0"/>
              </a:rPr>
              <a:t>n</a:t>
            </a:r>
            <a:r>
              <a:rPr lang="en-US" dirty="0">
                <a:latin typeface="Times New Roman" panose="02020603050405020304" pitchFamily="18" charset="0"/>
                <a:ea typeface="Calibri" panose="020F0502020204030204" pitchFamily="34" charset="0"/>
                <a:cs typeface="Arial" panose="020B0604020202020204" pitchFamily="34" charset="0"/>
              </a:rPr>
              <a:t>d </a:t>
            </a:r>
            <a:r>
              <a:rPr lang="en-US" spc="-5" dirty="0">
                <a:latin typeface="Times New Roman" panose="02020603050405020304" pitchFamily="18" charset="0"/>
                <a:ea typeface="Calibri" panose="020F0502020204030204" pitchFamily="34" charset="0"/>
                <a:cs typeface="Arial" panose="020B0604020202020204" pitchFamily="34" charset="0"/>
              </a:rPr>
              <a:t>th</a:t>
            </a:r>
            <a:r>
              <a:rPr lang="en-US" dirty="0">
                <a:latin typeface="Times New Roman" panose="02020603050405020304" pitchFamily="18" charset="0"/>
                <a:ea typeface="Calibri" panose="020F0502020204030204" pitchFamily="34" charset="0"/>
                <a:cs typeface="Arial" panose="020B0604020202020204" pitchFamily="34" charset="0"/>
              </a:rPr>
              <a:t>e</a:t>
            </a:r>
            <a:r>
              <a:rPr lang="en-US" spc="5" dirty="0">
                <a:latin typeface="Times New Roman" panose="02020603050405020304" pitchFamily="18" charset="0"/>
                <a:ea typeface="Calibri" panose="020F0502020204030204" pitchFamily="34" charset="0"/>
                <a:cs typeface="Arial" panose="020B0604020202020204" pitchFamily="34" charset="0"/>
              </a:rPr>
              <a:t>i</a:t>
            </a:r>
            <a:r>
              <a:rPr lang="en-US" dirty="0">
                <a:latin typeface="Times New Roman" panose="02020603050405020304" pitchFamily="18" charset="0"/>
                <a:ea typeface="Calibri" panose="020F0502020204030204" pitchFamily="34" charset="0"/>
                <a:cs typeface="Arial" panose="020B0604020202020204" pitchFamily="34" charset="0"/>
              </a:rPr>
              <a:t>r</a:t>
            </a:r>
            <a:r>
              <a:rPr lang="en-US" spc="5" dirty="0">
                <a:latin typeface="Times New Roman" panose="02020603050405020304" pitchFamily="18" charset="0"/>
                <a:ea typeface="Calibri" panose="020F0502020204030204" pitchFamily="34" charset="0"/>
                <a:cs typeface="Arial" panose="020B0604020202020204" pitchFamily="34" charset="0"/>
              </a:rPr>
              <a:t> </a:t>
            </a:r>
            <a:r>
              <a:rPr lang="en-US" spc="-10" dirty="0">
                <a:latin typeface="Times New Roman" panose="02020603050405020304" pitchFamily="18" charset="0"/>
                <a:ea typeface="Calibri" panose="020F0502020204030204" pitchFamily="34" charset="0"/>
                <a:cs typeface="Arial" panose="020B0604020202020204" pitchFamily="34" charset="0"/>
              </a:rPr>
              <a:t>c</a:t>
            </a:r>
            <a:r>
              <a:rPr lang="en-US" spc="5" dirty="0">
                <a:latin typeface="Times New Roman" panose="02020603050405020304" pitchFamily="18" charset="0"/>
                <a:ea typeface="Calibri" panose="020F0502020204030204" pitchFamily="34" charset="0"/>
                <a:cs typeface="Arial" panose="020B0604020202020204" pitchFamily="34" charset="0"/>
              </a:rPr>
              <a:t>o</a:t>
            </a:r>
            <a:r>
              <a:rPr lang="en-US" spc="-5" dirty="0">
                <a:latin typeface="Times New Roman" panose="02020603050405020304" pitchFamily="18" charset="0"/>
                <a:ea typeface="Calibri" panose="020F0502020204030204" pitchFamily="34" charset="0"/>
                <a:cs typeface="Arial" panose="020B0604020202020204" pitchFamily="34" charset="0"/>
              </a:rPr>
              <a:t>n</a:t>
            </a:r>
            <a:r>
              <a:rPr lang="en-US" spc="5" dirty="0">
                <a:latin typeface="Times New Roman" panose="02020603050405020304" pitchFamily="18" charset="0"/>
                <a:ea typeface="Calibri" panose="020F0502020204030204" pitchFamily="34" charset="0"/>
                <a:cs typeface="Arial" panose="020B0604020202020204" pitchFamily="34" charset="0"/>
              </a:rPr>
              <a:t>n</a:t>
            </a:r>
            <a:r>
              <a:rPr lang="en-US" spc="-10" dirty="0">
                <a:latin typeface="Times New Roman" panose="02020603050405020304" pitchFamily="18" charset="0"/>
                <a:ea typeface="Calibri" panose="020F0502020204030204" pitchFamily="34" charset="0"/>
                <a:cs typeface="Arial" panose="020B0604020202020204" pitchFamily="34" charset="0"/>
              </a:rPr>
              <a:t>e</a:t>
            </a:r>
            <a:r>
              <a:rPr lang="en-US" dirty="0">
                <a:latin typeface="Times New Roman" panose="02020603050405020304" pitchFamily="18" charset="0"/>
                <a:ea typeface="Calibri" panose="020F0502020204030204" pitchFamily="34" charset="0"/>
                <a:cs typeface="Arial" panose="020B0604020202020204" pitchFamily="34" charset="0"/>
              </a:rPr>
              <a:t>c</a:t>
            </a: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spc="5" dirty="0">
                <a:latin typeface="Times New Roman" panose="02020603050405020304" pitchFamily="18" charset="0"/>
                <a:ea typeface="Calibri" panose="020F0502020204030204" pitchFamily="34" charset="0"/>
                <a:cs typeface="Arial" panose="020B0604020202020204" pitchFamily="34" charset="0"/>
              </a:rPr>
              <a:t>i</a:t>
            </a:r>
            <a:r>
              <a:rPr lang="en-US" spc="-5" dirty="0">
                <a:latin typeface="Times New Roman" panose="02020603050405020304" pitchFamily="18" charset="0"/>
                <a:ea typeface="Calibri" panose="020F0502020204030204" pitchFamily="34" charset="0"/>
                <a:cs typeface="Arial" panose="020B0604020202020204" pitchFamily="34" charset="0"/>
              </a:rPr>
              <a:t>on</a:t>
            </a:r>
            <a:r>
              <a:rPr lang="en-US" spc="5" dirty="0">
                <a:latin typeface="Times New Roman" panose="02020603050405020304" pitchFamily="18" charset="0"/>
                <a:ea typeface="Calibri" panose="020F0502020204030204" pitchFamily="34" charset="0"/>
                <a:cs typeface="Arial" panose="020B0604020202020204" pitchFamily="34" charset="0"/>
              </a:rPr>
              <a:t>s</a:t>
            </a:r>
            <a:r>
              <a:rPr lang="en-US" dirty="0">
                <a:latin typeface="Times New Roman" panose="02020603050405020304" pitchFamily="18" charset="0"/>
                <a:ea typeface="Calibri" panose="020F0502020204030204" pitchFamily="34" charset="0"/>
                <a:cs typeface="Arial" panose="020B0604020202020204" pitchFamily="34" charset="0"/>
              </a:rPr>
              <a:t>,</a:t>
            </a:r>
            <a:r>
              <a:rPr lang="en-US" spc="45"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w</a:t>
            </a:r>
            <a:r>
              <a:rPr lang="en-US" spc="5" dirty="0">
                <a:latin typeface="Times New Roman" panose="02020603050405020304" pitchFamily="18" charset="0"/>
                <a:ea typeface="Calibri" panose="020F0502020204030204" pitchFamily="34" charset="0"/>
                <a:cs typeface="Arial" panose="020B0604020202020204" pitchFamily="34" charset="0"/>
              </a:rPr>
              <a:t>h</a:t>
            </a:r>
            <a:r>
              <a:rPr lang="en-US" spc="-5" dirty="0">
                <a:latin typeface="Times New Roman" panose="02020603050405020304" pitchFamily="18" charset="0"/>
                <a:ea typeface="Calibri" panose="020F0502020204030204" pitchFamily="34" charset="0"/>
                <a:cs typeface="Arial" panose="020B0604020202020204" pitchFamily="34" charset="0"/>
              </a:rPr>
              <a:t>i</a:t>
            </a:r>
            <a:r>
              <a:rPr lang="en-US" dirty="0">
                <a:latin typeface="Times New Roman" panose="02020603050405020304" pitchFamily="18" charset="0"/>
                <a:ea typeface="Calibri" panose="020F0502020204030204" pitchFamily="34" charset="0"/>
                <a:cs typeface="Arial" panose="020B0604020202020204" pitchFamily="34" charset="0"/>
              </a:rPr>
              <a:t>ch</a:t>
            </a:r>
            <a:r>
              <a:rPr lang="en-US" spc="10" dirty="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a</a:t>
            </a:r>
            <a:r>
              <a:rPr lang="en-US" spc="-10" dirty="0">
                <a:latin typeface="Times New Roman" panose="02020603050405020304" pitchFamily="18" charset="0"/>
                <a:ea typeface="Calibri" panose="020F0502020204030204" pitchFamily="34" charset="0"/>
                <a:cs typeface="Arial" panose="020B0604020202020204" pitchFamily="34" charset="0"/>
              </a:rPr>
              <a:t>r</a:t>
            </a:r>
            <a:r>
              <a:rPr lang="en-US" dirty="0">
                <a:latin typeface="Times New Roman" panose="02020603050405020304" pitchFamily="18" charset="0"/>
                <a:ea typeface="Calibri" panose="020F0502020204030204" pitchFamily="34" charset="0"/>
                <a:cs typeface="Arial" panose="020B0604020202020204" pitchFamily="34" charset="0"/>
              </a:rPr>
              <a:t>e </a:t>
            </a:r>
            <a:r>
              <a:rPr lang="en-US" b="1" dirty="0">
                <a:latin typeface="Times New Roman" panose="02020603050405020304" pitchFamily="18" charset="0"/>
                <a:ea typeface="Calibri" panose="020F0502020204030204" pitchFamily="34" charset="0"/>
                <a:cs typeface="Arial" panose="020B0604020202020204" pitchFamily="34" charset="0"/>
              </a:rPr>
              <a:t>Load and</a:t>
            </a:r>
            <a:r>
              <a:rPr lang="en-US" spc="15" dirty="0">
                <a:latin typeface="Times New Roman" panose="02020603050405020304" pitchFamily="18" charset="0"/>
                <a:ea typeface="Calibri" panose="020F0502020204030204" pitchFamily="34" charset="0"/>
                <a:cs typeface="Arial" panose="020B0604020202020204" pitchFamily="34" charset="0"/>
              </a:rPr>
              <a:t> </a:t>
            </a:r>
            <a:r>
              <a:rPr lang="en-US" b="1" spc="-15" dirty="0">
                <a:latin typeface="Times New Roman" panose="02020603050405020304" pitchFamily="18" charset="0"/>
                <a:ea typeface="Calibri" panose="020F0502020204030204" pitchFamily="34" charset="0"/>
                <a:cs typeface="Arial" panose="020B0604020202020204" pitchFamily="34" charset="0"/>
              </a:rPr>
              <a:t>R</a:t>
            </a:r>
            <a:r>
              <a:rPr lang="en-US" b="1" dirty="0">
                <a:latin typeface="Times New Roman" panose="02020603050405020304" pitchFamily="18" charset="0"/>
                <a:ea typeface="Calibri" panose="020F0502020204030204" pitchFamily="34" charset="0"/>
                <a:cs typeface="Arial" panose="020B0604020202020204" pitchFamily="34" charset="0"/>
              </a:rPr>
              <a:t>e</a:t>
            </a:r>
            <a:r>
              <a:rPr lang="en-US" b="1" spc="-5" dirty="0">
                <a:latin typeface="Times New Roman" panose="02020603050405020304" pitchFamily="18" charset="0"/>
                <a:ea typeface="Calibri" panose="020F0502020204030204" pitchFamily="34" charset="0"/>
                <a:cs typeface="Arial" panose="020B0604020202020204" pitchFamily="34" charset="0"/>
              </a:rPr>
              <a:t>s</a:t>
            </a:r>
            <a:r>
              <a:rPr lang="en-US" b="1" spc="5" dirty="0">
                <a:latin typeface="Times New Roman" panose="02020603050405020304" pitchFamily="18" charset="0"/>
                <a:ea typeface="Calibri" panose="020F0502020204030204" pitchFamily="34" charset="0"/>
                <a:cs typeface="Arial" panose="020B0604020202020204" pitchFamily="34" charset="0"/>
              </a:rPr>
              <a:t>i</a:t>
            </a:r>
            <a:r>
              <a:rPr lang="en-US" b="1" spc="-5" dirty="0">
                <a:latin typeface="Times New Roman" panose="02020603050405020304" pitchFamily="18" charset="0"/>
                <a:ea typeface="Calibri" panose="020F0502020204030204" pitchFamily="34" charset="0"/>
                <a:cs typeface="Arial" panose="020B0604020202020204" pitchFamily="34" charset="0"/>
              </a:rPr>
              <a:t>s</a:t>
            </a:r>
            <a:r>
              <a:rPr lang="en-US" b="1" spc="5" dirty="0">
                <a:latin typeface="Times New Roman" panose="02020603050405020304" pitchFamily="18" charset="0"/>
                <a:ea typeface="Calibri" panose="020F0502020204030204" pitchFamily="34" charset="0"/>
                <a:cs typeface="Arial" panose="020B0604020202020204" pitchFamily="34" charset="0"/>
              </a:rPr>
              <a:t>t</a:t>
            </a:r>
            <a:r>
              <a:rPr lang="en-US" b="1" spc="-10" dirty="0">
                <a:latin typeface="Times New Roman" panose="02020603050405020304" pitchFamily="18" charset="0"/>
                <a:ea typeface="Calibri" panose="020F0502020204030204" pitchFamily="34" charset="0"/>
                <a:cs typeface="Arial" panose="020B0604020202020204" pitchFamily="34" charset="0"/>
              </a:rPr>
              <a:t>a</a:t>
            </a:r>
            <a:r>
              <a:rPr lang="en-US" b="1" spc="5" dirty="0">
                <a:latin typeface="Times New Roman" panose="02020603050405020304" pitchFamily="18" charset="0"/>
                <a:ea typeface="Calibri" panose="020F0502020204030204" pitchFamily="34" charset="0"/>
                <a:cs typeface="Arial" panose="020B0604020202020204" pitchFamily="34" charset="0"/>
              </a:rPr>
              <a:t>n</a:t>
            </a:r>
            <a:r>
              <a:rPr lang="en-US" b="1" dirty="0">
                <a:latin typeface="Times New Roman" panose="02020603050405020304" pitchFamily="18" charset="0"/>
                <a:ea typeface="Calibri" panose="020F0502020204030204" pitchFamily="34" charset="0"/>
                <a:cs typeface="Arial" panose="020B0604020202020204" pitchFamily="34" charset="0"/>
              </a:rPr>
              <a:t>ce Fac</a:t>
            </a:r>
            <a:r>
              <a:rPr lang="en-US" b="1" spc="5" dirty="0">
                <a:latin typeface="Times New Roman" panose="02020603050405020304" pitchFamily="18" charset="0"/>
                <a:ea typeface="Calibri" panose="020F0502020204030204" pitchFamily="34" charset="0"/>
                <a:cs typeface="Arial" panose="020B0604020202020204" pitchFamily="34" charset="0"/>
              </a:rPr>
              <a:t>t</a:t>
            </a:r>
            <a:r>
              <a:rPr lang="en-US" b="1" spc="-5" dirty="0">
                <a:latin typeface="Times New Roman" panose="02020603050405020304" pitchFamily="18" charset="0"/>
                <a:ea typeface="Calibri" panose="020F0502020204030204" pitchFamily="34" charset="0"/>
                <a:cs typeface="Arial" panose="020B0604020202020204" pitchFamily="34" charset="0"/>
              </a:rPr>
              <a:t>o</a:t>
            </a:r>
            <a:r>
              <a:rPr lang="en-US" b="1" dirty="0">
                <a:latin typeface="Times New Roman" panose="02020603050405020304" pitchFamily="18" charset="0"/>
                <a:ea typeface="Calibri" panose="020F0502020204030204" pitchFamily="34" charset="0"/>
                <a:cs typeface="Arial" panose="020B0604020202020204" pitchFamily="34" charset="0"/>
              </a:rPr>
              <a:t>r</a:t>
            </a:r>
            <a:r>
              <a:rPr lang="en-US" b="1" spc="15" dirty="0">
                <a:latin typeface="Times New Roman" panose="02020603050405020304" pitchFamily="18" charset="0"/>
                <a:ea typeface="Calibri" panose="020F0502020204030204" pitchFamily="34" charset="0"/>
                <a:cs typeface="Arial" panose="020B0604020202020204" pitchFamily="34" charset="0"/>
              </a:rPr>
              <a:t> D</a:t>
            </a:r>
            <a:r>
              <a:rPr lang="en-US" b="1" dirty="0">
                <a:latin typeface="Times New Roman" panose="02020603050405020304" pitchFamily="18" charset="0"/>
                <a:ea typeface="Calibri" panose="020F0502020204030204" pitchFamily="34" charset="0"/>
                <a:cs typeface="Arial" panose="020B0604020202020204" pitchFamily="34" charset="0"/>
              </a:rPr>
              <a:t>e</a:t>
            </a:r>
            <a:r>
              <a:rPr lang="en-US" b="1" spc="5" dirty="0">
                <a:latin typeface="Times New Roman" panose="02020603050405020304" pitchFamily="18" charset="0"/>
                <a:ea typeface="Calibri" panose="020F0502020204030204" pitchFamily="34" charset="0"/>
                <a:cs typeface="Arial" panose="020B0604020202020204" pitchFamily="34" charset="0"/>
              </a:rPr>
              <a:t>s</a:t>
            </a:r>
            <a:r>
              <a:rPr lang="en-US" b="1" spc="-5" dirty="0">
                <a:latin typeface="Times New Roman" panose="02020603050405020304" pitchFamily="18" charset="0"/>
                <a:ea typeface="Calibri" panose="020F0502020204030204" pitchFamily="34" charset="0"/>
                <a:cs typeface="Arial" panose="020B0604020202020204" pitchFamily="34" charset="0"/>
              </a:rPr>
              <a:t>ig</a:t>
            </a:r>
            <a:r>
              <a:rPr lang="en-US" b="1" dirty="0">
                <a:latin typeface="Times New Roman" panose="02020603050405020304" pitchFamily="18" charset="0"/>
                <a:ea typeface="Calibri" panose="020F0502020204030204" pitchFamily="34" charset="0"/>
                <a:cs typeface="Arial" panose="020B0604020202020204" pitchFamily="34" charset="0"/>
              </a:rPr>
              <a:t>n</a:t>
            </a:r>
            <a:r>
              <a:rPr lang="en-US" b="1" spc="15" dirty="0">
                <a:latin typeface="Times New Roman" panose="02020603050405020304" pitchFamily="18" charset="0"/>
                <a:ea typeface="Calibri" panose="020F0502020204030204" pitchFamily="34" charset="0"/>
                <a:cs typeface="Arial" panose="020B0604020202020204" pitchFamily="34" charset="0"/>
              </a:rPr>
              <a:t> </a:t>
            </a:r>
            <a:r>
              <a:rPr lang="en-US" b="1" dirty="0">
                <a:latin typeface="Times New Roman" panose="02020603050405020304" pitchFamily="18" charset="0"/>
                <a:ea typeface="Calibri" panose="020F0502020204030204" pitchFamily="34" charset="0"/>
                <a:cs typeface="Arial" panose="020B0604020202020204" pitchFamily="34" charset="0"/>
              </a:rPr>
              <a:t>(</a:t>
            </a:r>
            <a:r>
              <a:rPr lang="en-US" b="1" spc="-5" dirty="0">
                <a:latin typeface="Times New Roman" panose="02020603050405020304" pitchFamily="18" charset="0"/>
                <a:ea typeface="Calibri" panose="020F0502020204030204" pitchFamily="34" charset="0"/>
                <a:cs typeface="Arial" panose="020B0604020202020204" pitchFamily="34" charset="0"/>
              </a:rPr>
              <a:t>L</a:t>
            </a:r>
            <a:r>
              <a:rPr lang="en-US" b="1" dirty="0">
                <a:latin typeface="Times New Roman" panose="02020603050405020304" pitchFamily="18" charset="0"/>
                <a:ea typeface="Calibri" panose="020F0502020204030204" pitchFamily="34" charset="0"/>
                <a:cs typeface="Arial" panose="020B0604020202020204" pitchFamily="34" charset="0"/>
              </a:rPr>
              <a:t>R</a:t>
            </a:r>
            <a:r>
              <a:rPr lang="en-US" b="1" spc="-15" dirty="0">
                <a:latin typeface="Times New Roman" panose="02020603050405020304" pitchFamily="18" charset="0"/>
                <a:ea typeface="Calibri" panose="020F0502020204030204" pitchFamily="34" charset="0"/>
                <a:cs typeface="Arial" panose="020B0604020202020204" pitchFamily="34" charset="0"/>
              </a:rPr>
              <a:t>F</a:t>
            </a:r>
            <a:r>
              <a:rPr lang="en-US" b="1" dirty="0">
                <a:latin typeface="Times New Roman" panose="02020603050405020304" pitchFamily="18" charset="0"/>
                <a:ea typeface="Calibri" panose="020F0502020204030204" pitchFamily="34" charset="0"/>
                <a:cs typeface="Arial" panose="020B0604020202020204" pitchFamily="34" charset="0"/>
              </a:rPr>
              <a:t>D)</a:t>
            </a:r>
            <a:r>
              <a:rPr lang="en-US" spc="15" dirty="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a</a:t>
            </a:r>
            <a:r>
              <a:rPr lang="en-US" spc="5" dirty="0">
                <a:latin typeface="Times New Roman" panose="02020603050405020304" pitchFamily="18" charset="0"/>
                <a:ea typeface="Calibri" panose="020F0502020204030204" pitchFamily="34" charset="0"/>
                <a:cs typeface="Arial" panose="020B0604020202020204" pitchFamily="34" charset="0"/>
              </a:rPr>
              <a:t>n</a:t>
            </a:r>
            <a:r>
              <a:rPr lang="en-US" dirty="0">
                <a:latin typeface="Times New Roman" panose="02020603050405020304" pitchFamily="18" charset="0"/>
                <a:ea typeface="Calibri" panose="020F0502020204030204" pitchFamily="34" charset="0"/>
                <a:cs typeface="Arial" panose="020B0604020202020204" pitchFamily="34" charset="0"/>
              </a:rPr>
              <a:t>d</a:t>
            </a:r>
            <a:r>
              <a:rPr lang="en-US" spc="15" dirty="0">
                <a:latin typeface="Times New Roman" panose="02020603050405020304" pitchFamily="18" charset="0"/>
                <a:ea typeface="Calibri" panose="020F0502020204030204" pitchFamily="34" charset="0"/>
                <a:cs typeface="Arial" panose="020B0604020202020204" pitchFamily="34" charset="0"/>
              </a:rPr>
              <a:t> </a:t>
            </a:r>
            <a:r>
              <a:rPr lang="en-US" b="1" spc="-5" dirty="0">
                <a:latin typeface="Times New Roman" panose="02020603050405020304" pitchFamily="18" charset="0"/>
                <a:ea typeface="Calibri" panose="020F0502020204030204" pitchFamily="34" charset="0"/>
                <a:cs typeface="Arial" panose="020B0604020202020204" pitchFamily="34" charset="0"/>
              </a:rPr>
              <a:t>Al</a:t>
            </a:r>
            <a:r>
              <a:rPr lang="en-US" b="1" spc="5" dirty="0">
                <a:latin typeface="Times New Roman" panose="02020603050405020304" pitchFamily="18" charset="0"/>
                <a:ea typeface="Calibri" panose="020F0502020204030204" pitchFamily="34" charset="0"/>
                <a:cs typeface="Arial" panose="020B0604020202020204" pitchFamily="34" charset="0"/>
              </a:rPr>
              <a:t>lo</a:t>
            </a:r>
            <a:r>
              <a:rPr lang="en-US" b="1" spc="-5" dirty="0">
                <a:latin typeface="Times New Roman" panose="02020603050405020304" pitchFamily="18" charset="0"/>
                <a:ea typeface="Calibri" panose="020F0502020204030204" pitchFamily="34" charset="0"/>
                <a:cs typeface="Arial" panose="020B0604020202020204" pitchFamily="34" charset="0"/>
              </a:rPr>
              <a:t>w</a:t>
            </a:r>
            <a:r>
              <a:rPr lang="en-US" b="1" spc="-10" dirty="0">
                <a:latin typeface="Times New Roman" panose="02020603050405020304" pitchFamily="18" charset="0"/>
                <a:ea typeface="Calibri" panose="020F0502020204030204" pitchFamily="34" charset="0"/>
                <a:cs typeface="Arial" panose="020B0604020202020204" pitchFamily="34" charset="0"/>
              </a:rPr>
              <a:t>a</a:t>
            </a:r>
            <a:r>
              <a:rPr lang="en-US" b="1" spc="-5" dirty="0">
                <a:latin typeface="Times New Roman" panose="02020603050405020304" pitchFamily="18" charset="0"/>
                <a:ea typeface="Calibri" panose="020F0502020204030204" pitchFamily="34" charset="0"/>
                <a:cs typeface="Arial" panose="020B0604020202020204" pitchFamily="34" charset="0"/>
              </a:rPr>
              <a:t>b</a:t>
            </a:r>
            <a:r>
              <a:rPr lang="en-US" b="1" spc="5" dirty="0">
                <a:latin typeface="Times New Roman" panose="02020603050405020304" pitchFamily="18" charset="0"/>
                <a:ea typeface="Calibri" panose="020F0502020204030204" pitchFamily="34" charset="0"/>
                <a:cs typeface="Arial" panose="020B0604020202020204" pitchFamily="34" charset="0"/>
              </a:rPr>
              <a:t>l</a:t>
            </a:r>
            <a:r>
              <a:rPr lang="en-US" b="1" dirty="0">
                <a:latin typeface="Times New Roman" panose="02020603050405020304" pitchFamily="18" charset="0"/>
                <a:ea typeface="Calibri" panose="020F0502020204030204" pitchFamily="34" charset="0"/>
                <a:cs typeface="Arial" panose="020B0604020202020204" pitchFamily="34" charset="0"/>
              </a:rPr>
              <a:t>e</a:t>
            </a:r>
            <a:r>
              <a:rPr lang="en-US" b="1" spc="15" dirty="0">
                <a:latin typeface="Times New Roman" panose="02020603050405020304" pitchFamily="18" charset="0"/>
                <a:ea typeface="Calibri" panose="020F0502020204030204" pitchFamily="34" charset="0"/>
                <a:cs typeface="Arial" panose="020B0604020202020204" pitchFamily="34" charset="0"/>
              </a:rPr>
              <a:t> </a:t>
            </a:r>
            <a:r>
              <a:rPr lang="en-US" b="1" dirty="0">
                <a:latin typeface="Times New Roman" panose="02020603050405020304" pitchFamily="18" charset="0"/>
                <a:ea typeface="Calibri" panose="020F0502020204030204" pitchFamily="34" charset="0"/>
                <a:cs typeface="Arial" panose="020B0604020202020204" pitchFamily="34" charset="0"/>
              </a:rPr>
              <a:t>S</a:t>
            </a:r>
            <a:r>
              <a:rPr lang="en-US" b="1" spc="-5" dirty="0">
                <a:latin typeface="Times New Roman" panose="02020603050405020304" pitchFamily="18" charset="0"/>
                <a:ea typeface="Calibri" panose="020F0502020204030204" pitchFamily="34" charset="0"/>
                <a:cs typeface="Arial" panose="020B0604020202020204" pitchFamily="34" charset="0"/>
              </a:rPr>
              <a:t>t</a:t>
            </a:r>
            <a:r>
              <a:rPr lang="en-US" b="1" dirty="0">
                <a:latin typeface="Times New Roman" panose="02020603050405020304" pitchFamily="18" charset="0"/>
                <a:ea typeface="Calibri" panose="020F0502020204030204" pitchFamily="34" charset="0"/>
                <a:cs typeface="Arial" panose="020B0604020202020204" pitchFamily="34" charset="0"/>
              </a:rPr>
              <a:t>re</a:t>
            </a:r>
            <a:r>
              <a:rPr lang="en-US" b="1" spc="-5" dirty="0">
                <a:latin typeface="Times New Roman" panose="02020603050405020304" pitchFamily="18" charset="0"/>
                <a:ea typeface="Calibri" panose="020F0502020204030204" pitchFamily="34" charset="0"/>
                <a:cs typeface="Arial" panose="020B0604020202020204" pitchFamily="34" charset="0"/>
              </a:rPr>
              <a:t>n</a:t>
            </a:r>
            <a:r>
              <a:rPr lang="en-US" b="1" spc="5" dirty="0">
                <a:latin typeface="Times New Roman" panose="02020603050405020304" pitchFamily="18" charset="0"/>
                <a:ea typeface="Calibri" panose="020F0502020204030204" pitchFamily="34" charset="0"/>
                <a:cs typeface="Arial" panose="020B0604020202020204" pitchFamily="34" charset="0"/>
              </a:rPr>
              <a:t>g</a:t>
            </a:r>
            <a:r>
              <a:rPr lang="en-US" b="1" spc="-5" dirty="0">
                <a:latin typeface="Times New Roman" panose="02020603050405020304" pitchFamily="18" charset="0"/>
                <a:ea typeface="Calibri" panose="020F0502020204030204" pitchFamily="34" charset="0"/>
                <a:cs typeface="Arial" panose="020B0604020202020204" pitchFamily="34" charset="0"/>
              </a:rPr>
              <a:t>t</a:t>
            </a:r>
            <a:r>
              <a:rPr lang="en-US" b="1" dirty="0">
                <a:latin typeface="Times New Roman" panose="02020603050405020304" pitchFamily="18" charset="0"/>
                <a:ea typeface="Calibri" panose="020F0502020204030204" pitchFamily="34" charset="0"/>
                <a:cs typeface="Arial" panose="020B0604020202020204" pitchFamily="34" charset="0"/>
              </a:rPr>
              <a:t>h </a:t>
            </a:r>
            <a:r>
              <a:rPr lang="en-US" b="1" spc="-5" dirty="0">
                <a:latin typeface="Times New Roman" panose="02020603050405020304" pitchFamily="18" charset="0"/>
                <a:ea typeface="Calibri" panose="020F0502020204030204" pitchFamily="34" charset="0"/>
                <a:cs typeface="Arial" panose="020B0604020202020204" pitchFamily="34" charset="0"/>
              </a:rPr>
              <a:t>D</a:t>
            </a:r>
            <a:r>
              <a:rPr lang="en-US" b="1" dirty="0">
                <a:latin typeface="Times New Roman" panose="02020603050405020304" pitchFamily="18" charset="0"/>
                <a:ea typeface="Calibri" panose="020F0502020204030204" pitchFamily="34" charset="0"/>
                <a:cs typeface="Arial" panose="020B0604020202020204" pitchFamily="34" charset="0"/>
              </a:rPr>
              <a:t>e</a:t>
            </a:r>
            <a:r>
              <a:rPr lang="en-US" b="1" spc="5" dirty="0">
                <a:latin typeface="Times New Roman" panose="02020603050405020304" pitchFamily="18" charset="0"/>
                <a:ea typeface="Calibri" panose="020F0502020204030204" pitchFamily="34" charset="0"/>
                <a:cs typeface="Arial" panose="020B0604020202020204" pitchFamily="34" charset="0"/>
              </a:rPr>
              <a:t>s</a:t>
            </a:r>
            <a:r>
              <a:rPr lang="en-US" b="1" spc="-5" dirty="0">
                <a:latin typeface="Times New Roman" panose="02020603050405020304" pitchFamily="18" charset="0"/>
                <a:ea typeface="Calibri" panose="020F0502020204030204" pitchFamily="34" charset="0"/>
                <a:cs typeface="Arial" panose="020B0604020202020204" pitchFamily="34" charset="0"/>
              </a:rPr>
              <a:t>i</a:t>
            </a:r>
            <a:r>
              <a:rPr lang="en-US" b="1" spc="5" dirty="0">
                <a:latin typeface="Times New Roman" panose="02020603050405020304" pitchFamily="18" charset="0"/>
                <a:ea typeface="Calibri" panose="020F0502020204030204" pitchFamily="34" charset="0"/>
                <a:cs typeface="Arial" panose="020B0604020202020204" pitchFamily="34" charset="0"/>
              </a:rPr>
              <a:t>g</a:t>
            </a:r>
            <a:r>
              <a:rPr lang="en-US" b="1" dirty="0">
                <a:latin typeface="Times New Roman" panose="02020603050405020304" pitchFamily="18" charset="0"/>
                <a:ea typeface="Calibri" panose="020F0502020204030204" pitchFamily="34" charset="0"/>
                <a:cs typeface="Arial" panose="020B0604020202020204" pitchFamily="34" charset="0"/>
              </a:rPr>
              <a:t>n</a:t>
            </a:r>
            <a:r>
              <a:rPr lang="en-US" b="1" spc="5" dirty="0">
                <a:latin typeface="Times New Roman" panose="02020603050405020304" pitchFamily="18" charset="0"/>
                <a:ea typeface="Calibri" panose="020F0502020204030204" pitchFamily="34" charset="0"/>
                <a:cs typeface="Arial" panose="020B0604020202020204" pitchFamily="34" charset="0"/>
              </a:rPr>
              <a:t> </a:t>
            </a:r>
            <a:r>
              <a:rPr lang="en-US" b="1" dirty="0">
                <a:latin typeface="Times New Roman" panose="02020603050405020304" pitchFamily="18" charset="0"/>
                <a:ea typeface="Calibri" panose="020F0502020204030204" pitchFamily="34" charset="0"/>
                <a:cs typeface="Arial" panose="020B0604020202020204" pitchFamily="34" charset="0"/>
              </a:rPr>
              <a:t>(</a:t>
            </a:r>
            <a:r>
              <a:rPr lang="en-US" b="1" spc="-10" dirty="0">
                <a:latin typeface="Times New Roman" panose="02020603050405020304" pitchFamily="18" charset="0"/>
                <a:ea typeface="Calibri" panose="020F0502020204030204" pitchFamily="34" charset="0"/>
                <a:cs typeface="Arial" panose="020B0604020202020204" pitchFamily="34" charset="0"/>
              </a:rPr>
              <a:t>A</a:t>
            </a:r>
            <a:r>
              <a:rPr lang="en-US" b="1" dirty="0">
                <a:latin typeface="Times New Roman" panose="02020603050405020304" pitchFamily="18" charset="0"/>
                <a:ea typeface="Calibri" panose="020F0502020204030204" pitchFamily="34" charset="0"/>
                <a:cs typeface="Arial" panose="020B0604020202020204" pitchFamily="34" charset="0"/>
              </a:rPr>
              <a:t>S</a:t>
            </a:r>
            <a:r>
              <a:rPr lang="en-US" b="1" spc="-5" dirty="0">
                <a:latin typeface="Times New Roman" panose="02020603050405020304" pitchFamily="18" charset="0"/>
                <a:ea typeface="Calibri" panose="020F0502020204030204" pitchFamily="34" charset="0"/>
                <a:cs typeface="Arial" panose="020B0604020202020204" pitchFamily="34" charset="0"/>
              </a:rPr>
              <a:t>D</a:t>
            </a:r>
            <a:r>
              <a:rPr lang="en-US" b="1" dirty="0">
                <a:latin typeface="Times New Roman" panose="02020603050405020304" pitchFamily="18" charset="0"/>
                <a:ea typeface="Calibri" panose="020F0502020204030204" pitchFamily="34" charset="0"/>
                <a:cs typeface="Arial" panose="020B0604020202020204" pitchFamily="34" charset="0"/>
              </a:rPr>
              <a:t>)</a:t>
            </a:r>
            <a:r>
              <a:rPr lang="en-US" dirty="0">
                <a:latin typeface="Times New Roman" panose="02020603050405020304" pitchFamily="18" charset="0"/>
                <a:ea typeface="Calibri" panose="020F0502020204030204" pitchFamily="34" charset="0"/>
                <a:cs typeface="Arial" panose="020B0604020202020204" pitchFamily="34" charset="0"/>
              </a:rPr>
              <a:t>.</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marR="43180" lvl="0" indent="-342900" algn="just">
              <a:lnSpc>
                <a:spcPct val="197000"/>
              </a:lnSpc>
              <a:spcBef>
                <a:spcPts val="45"/>
              </a:spcBef>
              <a:spcAft>
                <a:spcPts val="0"/>
              </a:spcAft>
              <a:buFont typeface="Times New Roman" panose="02020603050405020304" pitchFamily="18" charset="0"/>
              <a:buChar char="-"/>
              <a:tabLst>
                <a:tab pos="508000" algn="l"/>
              </a:tabLst>
            </a:pPr>
            <a:r>
              <a:rPr lang="en-US" spc="-5" dirty="0">
                <a:latin typeface="Times New Roman" panose="02020603050405020304" pitchFamily="18" charset="0"/>
                <a:ea typeface="Calibri" panose="020F0502020204030204" pitchFamily="34" charset="0"/>
                <a:cs typeface="Arial" panose="020B0604020202020204" pitchFamily="34" charset="0"/>
              </a:rPr>
              <a:t>Both procedures are based on limit state design principles. The term limit state is used to describe a condition at which a structure or part of a structure ceases to perform its function. There are two categories of limit state: strength and serviceability</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marR="43180" lvl="0" indent="-342900" algn="just">
              <a:lnSpc>
                <a:spcPct val="197000"/>
              </a:lnSpc>
              <a:spcBef>
                <a:spcPts val="45"/>
              </a:spcBef>
              <a:spcAft>
                <a:spcPts val="0"/>
              </a:spcAft>
              <a:buFont typeface="Symbol" panose="05050102010706020507" pitchFamily="18" charset="2"/>
              <a:buChar char=""/>
              <a:tabLst>
                <a:tab pos="508000" algn="l"/>
              </a:tabLst>
            </a:pPr>
            <a:r>
              <a:rPr lang="en-US" spc="-5" dirty="0">
                <a:latin typeface="Times New Roman" panose="02020603050405020304" pitchFamily="18" charset="0"/>
                <a:ea typeface="Calibri" panose="020F0502020204030204" pitchFamily="34" charset="0"/>
                <a:cs typeface="Times New Roman" panose="02020603050405020304" pitchFamily="18" charset="0"/>
              </a:rPr>
              <a:t>Strength limit states define load – carrying capacity including yielding, fracture, buckling, and fatigue.</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marL="342900" marR="43180" lvl="0" indent="-342900" algn="just">
              <a:lnSpc>
                <a:spcPct val="197000"/>
              </a:lnSpc>
              <a:spcBef>
                <a:spcPts val="45"/>
              </a:spcBef>
              <a:spcAft>
                <a:spcPts val="0"/>
              </a:spcAft>
              <a:buFont typeface="Symbol" panose="05050102010706020507" pitchFamily="18" charset="2"/>
              <a:buChar char=""/>
              <a:tabLst>
                <a:tab pos="508000" algn="l"/>
              </a:tabLst>
            </a:pPr>
            <a:r>
              <a:rPr lang="en-US" spc="-5" dirty="0">
                <a:latin typeface="Times New Roman" panose="02020603050405020304" pitchFamily="18" charset="0"/>
                <a:ea typeface="Calibri" panose="020F0502020204030204" pitchFamily="34" charset="0"/>
                <a:cs typeface="Times New Roman" panose="02020603050405020304" pitchFamily="18" charset="0"/>
              </a:rPr>
              <a:t>Serviceability limit states define performance including deflection, cracking, and vibration.</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748747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36058" y="262781"/>
            <a:ext cx="10372165" cy="2820644"/>
          </a:xfrm>
          <a:prstGeom prst="rect">
            <a:avLst/>
          </a:prstGeom>
        </p:spPr>
        <p:txBody>
          <a:bodyPr wrap="square">
            <a:spAutoFit/>
          </a:bodyPr>
          <a:lstStyle/>
          <a:p>
            <a:pPr marL="342900" marR="43180" lvl="0" indent="-342900" algn="just">
              <a:lnSpc>
                <a:spcPct val="197000"/>
              </a:lnSpc>
              <a:spcBef>
                <a:spcPts val="45"/>
              </a:spcBef>
              <a:buFont typeface="Times New Roman" panose="02020603050405020304" pitchFamily="18" charset="0"/>
              <a:buChar char="-"/>
              <a:tabLst>
                <a:tab pos="508000" algn="l"/>
              </a:tabLst>
            </a:pPr>
            <a:r>
              <a:rPr lang="en-US" spc="-5" dirty="0">
                <a:latin typeface="Times New Roman" panose="02020603050405020304" pitchFamily="18" charset="0"/>
                <a:ea typeface="Calibri" panose="020F0502020204030204" pitchFamily="34" charset="0"/>
                <a:cs typeface="Arial" panose="020B0604020202020204" pitchFamily="34" charset="0"/>
              </a:rPr>
              <a:t>With both LRFD and ASD the term nominal strength is used. The nominal strength of a member is its calculated theoretical strength with no resistance factor (Ø Phi) or safety factor (Ω Omega) applied. A resistance factor usually less than 1.0 is multiplied by the nominal</a:t>
            </a:r>
            <a:endParaRPr lang="en-US" sz="1400" dirty="0">
              <a:latin typeface="Calibri" panose="020F0502020204030204" pitchFamily="34" charset="0"/>
              <a:ea typeface="Calibri" panose="020F0502020204030204" pitchFamily="34" charset="0"/>
              <a:cs typeface="Arial" panose="020B0604020202020204" pitchFamily="34" charset="0"/>
            </a:endParaRPr>
          </a:p>
          <a:p>
            <a:pPr marL="704850" marR="43180" algn="just">
              <a:lnSpc>
                <a:spcPct val="197000"/>
              </a:lnSpc>
              <a:spcBef>
                <a:spcPts val="45"/>
              </a:spcBef>
              <a:spcAft>
                <a:spcPts val="0"/>
              </a:spcAft>
              <a:tabLst>
                <a:tab pos="508000" algn="l"/>
              </a:tabLst>
            </a:pPr>
            <a:r>
              <a:rPr lang="en-US" spc="-5" dirty="0">
                <a:latin typeface="Times New Roman" panose="02020603050405020304" pitchFamily="18" charset="0"/>
                <a:ea typeface="Calibri" panose="020F0502020204030204" pitchFamily="34" charset="0"/>
                <a:cs typeface="Arial" panose="020B0604020202020204" pitchFamily="34" charset="0"/>
              </a:rPr>
              <a:t>strength of a member to account for variation in material strength, member dimensions and workmanship.</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1757082" y="3083425"/>
            <a:ext cx="10251142" cy="3366306"/>
          </a:xfrm>
          <a:prstGeom prst="rect">
            <a:avLst/>
          </a:prstGeom>
        </p:spPr>
        <p:txBody>
          <a:bodyPr wrap="square">
            <a:spAutoFit/>
          </a:bodyPr>
          <a:lstStyle/>
          <a:p>
            <a:pPr marL="342900" marR="43180" lvl="0" indent="-342900" algn="just">
              <a:lnSpc>
                <a:spcPct val="197000"/>
              </a:lnSpc>
              <a:spcBef>
                <a:spcPts val="45"/>
              </a:spcBef>
              <a:buFont typeface="Times New Roman" panose="02020603050405020304" pitchFamily="18" charset="0"/>
              <a:buChar char="-"/>
              <a:tabLst>
                <a:tab pos="508000" algn="l"/>
              </a:tabLst>
            </a:pPr>
            <a:r>
              <a:rPr lang="en-US" spc="-5" dirty="0">
                <a:latin typeface="Times New Roman" panose="02020603050405020304" pitchFamily="18" charset="0"/>
                <a:ea typeface="Calibri" panose="020F0502020204030204" pitchFamily="34" charset="0"/>
                <a:cs typeface="Arial" panose="020B0604020202020204" pitchFamily="34" charset="0"/>
              </a:rPr>
              <a:t>With both the LRFD and ASD procedures values of the individual loads (dead, live, wind, snow, etc.) are first estimated. These loads are referred to as service or working loads.</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marR="43180" lvl="0" indent="-342900" algn="just">
              <a:lnSpc>
                <a:spcPct val="197000"/>
              </a:lnSpc>
              <a:spcBef>
                <a:spcPts val="45"/>
              </a:spcBef>
              <a:spcAft>
                <a:spcPts val="0"/>
              </a:spcAft>
              <a:buFont typeface="Times New Roman" panose="02020603050405020304" pitchFamily="18" charset="0"/>
              <a:buChar char="-"/>
              <a:tabLst>
                <a:tab pos="508000" algn="l"/>
              </a:tabLst>
            </a:pPr>
            <a:r>
              <a:rPr lang="en-US" spc="-5" dirty="0">
                <a:latin typeface="Times New Roman" panose="02020603050405020304" pitchFamily="18" charset="0"/>
                <a:ea typeface="Calibri" panose="020F0502020204030204" pitchFamily="34" charset="0"/>
                <a:cs typeface="Arial" panose="020B0604020202020204" pitchFamily="34" charset="0"/>
              </a:rPr>
              <a:t>With the LRFD method, possible service load groups are formed and each service load is multiplied by a load factor, normally larger than</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marR="43180" lvl="0" indent="-342900" algn="just">
              <a:lnSpc>
                <a:spcPct val="197000"/>
              </a:lnSpc>
              <a:spcBef>
                <a:spcPts val="45"/>
              </a:spcBef>
              <a:spcAft>
                <a:spcPts val="0"/>
              </a:spcAft>
              <a:buFont typeface="Times New Roman" panose="02020603050405020304" pitchFamily="18" charset="0"/>
              <a:buChar char="-"/>
              <a:tabLst>
                <a:tab pos="508000" algn="l"/>
              </a:tabLst>
            </a:pPr>
            <a:r>
              <a:rPr lang="en-US" spc="-5" dirty="0">
                <a:latin typeface="Times New Roman" panose="02020603050405020304" pitchFamily="18" charset="0"/>
                <a:ea typeface="Calibri" panose="020F0502020204030204" pitchFamily="34" charset="0"/>
                <a:cs typeface="Arial" panose="020B0604020202020204" pitchFamily="34" charset="0"/>
              </a:rPr>
              <a:t>1.0. The result linear combination of service loads in a group, each multiplied by its respective load factor, is called factored load.</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8973825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99127" y="547350"/>
            <a:ext cx="8287871" cy="3094950"/>
          </a:xfrm>
          <a:prstGeom prst="rect">
            <a:avLst/>
          </a:prstGeom>
        </p:spPr>
        <p:txBody>
          <a:bodyPr wrap="square">
            <a:spAutoFit/>
          </a:bodyPr>
          <a:lstStyle/>
          <a:p>
            <a:pPr marR="43180">
              <a:lnSpc>
                <a:spcPct val="197000"/>
              </a:lnSpc>
              <a:spcBef>
                <a:spcPts val="45"/>
              </a:spcBef>
              <a:spcAft>
                <a:spcPts val="0"/>
              </a:spcAft>
              <a:tabLst>
                <a:tab pos="508000" algn="l"/>
              </a:tabLst>
            </a:pPr>
            <a:r>
              <a:rPr lang="en-US" b="1" spc="-5" dirty="0" smtClean="0">
                <a:latin typeface="Times New Roman" panose="02020603050405020304" pitchFamily="18" charset="0"/>
                <a:ea typeface="Calibri" panose="020F0502020204030204" pitchFamily="34" charset="0"/>
                <a:cs typeface="Arial" panose="020B0604020202020204" pitchFamily="34" charset="0"/>
              </a:rPr>
              <a:t>LRFD</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80340" algn="just">
              <a:lnSpc>
                <a:spcPct val="115000"/>
              </a:lnSpc>
              <a:spcAft>
                <a:spcPts val="0"/>
              </a:spcAft>
            </a:pPr>
            <a:r>
              <a:rPr lang="en-US" spc="5" dirty="0">
                <a:latin typeface="Times New Roman" panose="02020603050405020304" pitchFamily="18" charset="0"/>
                <a:ea typeface="Calibri" panose="020F0502020204030204" pitchFamily="34" charset="0"/>
                <a:cs typeface="Arial" panose="020B0604020202020204" pitchFamily="34" charset="0"/>
              </a:rPr>
              <a:t>R</a:t>
            </a:r>
            <a:r>
              <a:rPr lang="en-US" spc="5" baseline="-25000" dirty="0">
                <a:latin typeface="Times New Roman" panose="02020603050405020304" pitchFamily="18" charset="0"/>
                <a:ea typeface="Calibri" panose="020F0502020204030204" pitchFamily="34" charset="0"/>
                <a:cs typeface="Arial" panose="020B0604020202020204" pitchFamily="34" charset="0"/>
              </a:rPr>
              <a:t>u</a:t>
            </a:r>
            <a:r>
              <a:rPr lang="en-US" spc="5" dirty="0">
                <a:latin typeface="Times New Roman" panose="02020603050405020304" pitchFamily="18" charset="0"/>
                <a:ea typeface="Calibri" panose="020F0502020204030204" pitchFamily="34" charset="0"/>
                <a:cs typeface="Arial" panose="020B0604020202020204" pitchFamily="34" charset="0"/>
              </a:rPr>
              <a:t> or U = 1.4D</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80340" algn="just">
              <a:lnSpc>
                <a:spcPct val="115000"/>
              </a:lnSpc>
              <a:spcAft>
                <a:spcPts val="0"/>
              </a:spcAft>
            </a:pPr>
            <a:r>
              <a:rPr lang="en-US" spc="5" dirty="0">
                <a:latin typeface="Times New Roman" panose="02020603050405020304" pitchFamily="18" charset="0"/>
                <a:ea typeface="Calibri" panose="020F0502020204030204" pitchFamily="34" charset="0"/>
                <a:cs typeface="Arial" panose="020B0604020202020204" pitchFamily="34" charset="0"/>
              </a:rPr>
              <a:t>R</a:t>
            </a:r>
            <a:r>
              <a:rPr lang="en-US" spc="5" baseline="-25000" dirty="0">
                <a:latin typeface="Times New Roman" panose="02020603050405020304" pitchFamily="18" charset="0"/>
                <a:ea typeface="Calibri" panose="020F0502020204030204" pitchFamily="34" charset="0"/>
                <a:cs typeface="Arial" panose="020B0604020202020204" pitchFamily="34" charset="0"/>
              </a:rPr>
              <a:t>u</a:t>
            </a:r>
            <a:r>
              <a:rPr lang="en-US" spc="5" dirty="0">
                <a:latin typeface="Times New Roman" panose="02020603050405020304" pitchFamily="18" charset="0"/>
                <a:ea typeface="Calibri" panose="020F0502020204030204" pitchFamily="34" charset="0"/>
                <a:cs typeface="Arial" panose="020B0604020202020204" pitchFamily="34" charset="0"/>
              </a:rPr>
              <a:t> or U = 1.2D + 1.6L + 0.5 (</a:t>
            </a:r>
            <a:r>
              <a:rPr lang="en-US" spc="5" dirty="0" err="1">
                <a:latin typeface="Times New Roman" panose="02020603050405020304" pitchFamily="18" charset="0"/>
                <a:ea typeface="Calibri" panose="020F0502020204030204" pitchFamily="34" charset="0"/>
                <a:cs typeface="Arial" panose="020B0604020202020204" pitchFamily="34" charset="0"/>
              </a:rPr>
              <a:t>Lr</a:t>
            </a:r>
            <a:r>
              <a:rPr lang="en-US" spc="5" dirty="0">
                <a:latin typeface="Times New Roman" panose="02020603050405020304" pitchFamily="18" charset="0"/>
                <a:ea typeface="Calibri" panose="020F0502020204030204" pitchFamily="34" charset="0"/>
                <a:cs typeface="Arial" panose="020B0604020202020204" pitchFamily="34" charset="0"/>
              </a:rPr>
              <a:t> or S or R)</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80340" algn="just">
              <a:lnSpc>
                <a:spcPct val="115000"/>
              </a:lnSpc>
              <a:spcAft>
                <a:spcPts val="0"/>
              </a:spcAft>
            </a:pPr>
            <a:r>
              <a:rPr lang="en-US" spc="5" dirty="0">
                <a:latin typeface="Times New Roman" panose="02020603050405020304" pitchFamily="18" charset="0"/>
                <a:ea typeface="Calibri" panose="020F0502020204030204" pitchFamily="34" charset="0"/>
                <a:cs typeface="Arial" panose="020B0604020202020204" pitchFamily="34" charset="0"/>
              </a:rPr>
              <a:t>R</a:t>
            </a:r>
            <a:r>
              <a:rPr lang="en-US" spc="5" baseline="-25000" dirty="0">
                <a:latin typeface="Times New Roman" panose="02020603050405020304" pitchFamily="18" charset="0"/>
                <a:ea typeface="Calibri" panose="020F0502020204030204" pitchFamily="34" charset="0"/>
                <a:cs typeface="Arial" panose="020B0604020202020204" pitchFamily="34" charset="0"/>
              </a:rPr>
              <a:t>u</a:t>
            </a:r>
            <a:r>
              <a:rPr lang="en-US" spc="5" dirty="0">
                <a:latin typeface="Times New Roman" panose="02020603050405020304" pitchFamily="18" charset="0"/>
                <a:ea typeface="Calibri" panose="020F0502020204030204" pitchFamily="34" charset="0"/>
                <a:cs typeface="Arial" panose="020B0604020202020204" pitchFamily="34" charset="0"/>
              </a:rPr>
              <a:t> or U = 1.2D + 1.6(</a:t>
            </a:r>
            <a:r>
              <a:rPr lang="en-US" spc="5" dirty="0" err="1">
                <a:latin typeface="Times New Roman" panose="02020603050405020304" pitchFamily="18" charset="0"/>
                <a:ea typeface="Calibri" panose="020F0502020204030204" pitchFamily="34" charset="0"/>
                <a:cs typeface="Arial" panose="020B0604020202020204" pitchFamily="34" charset="0"/>
              </a:rPr>
              <a:t>Lr</a:t>
            </a:r>
            <a:r>
              <a:rPr lang="en-US" spc="5" dirty="0">
                <a:latin typeface="Times New Roman" panose="02020603050405020304" pitchFamily="18" charset="0"/>
                <a:ea typeface="Calibri" panose="020F0502020204030204" pitchFamily="34" charset="0"/>
                <a:cs typeface="Arial" panose="020B0604020202020204" pitchFamily="34" charset="0"/>
              </a:rPr>
              <a:t> or S or R) + (0.5L or 0.8W)</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80340" algn="just">
              <a:lnSpc>
                <a:spcPct val="115000"/>
              </a:lnSpc>
              <a:spcAft>
                <a:spcPts val="0"/>
              </a:spcAft>
            </a:pPr>
            <a:r>
              <a:rPr lang="en-US" spc="5" dirty="0">
                <a:latin typeface="Times New Roman" panose="02020603050405020304" pitchFamily="18" charset="0"/>
                <a:ea typeface="Calibri" panose="020F0502020204030204" pitchFamily="34" charset="0"/>
                <a:cs typeface="Arial" panose="020B0604020202020204" pitchFamily="34" charset="0"/>
              </a:rPr>
              <a:t>R</a:t>
            </a:r>
            <a:r>
              <a:rPr lang="en-US" spc="5" baseline="-25000" dirty="0">
                <a:latin typeface="Times New Roman" panose="02020603050405020304" pitchFamily="18" charset="0"/>
                <a:ea typeface="Calibri" panose="020F0502020204030204" pitchFamily="34" charset="0"/>
                <a:cs typeface="Arial" panose="020B0604020202020204" pitchFamily="34" charset="0"/>
              </a:rPr>
              <a:t>u</a:t>
            </a:r>
            <a:r>
              <a:rPr lang="en-US" spc="5" dirty="0">
                <a:latin typeface="Times New Roman" panose="02020603050405020304" pitchFamily="18" charset="0"/>
                <a:ea typeface="Calibri" panose="020F0502020204030204" pitchFamily="34" charset="0"/>
                <a:cs typeface="Arial" panose="020B0604020202020204" pitchFamily="34" charset="0"/>
              </a:rPr>
              <a:t> or U = 1.2D + 1.6W + 0.5L + 0.5 (</a:t>
            </a:r>
            <a:r>
              <a:rPr lang="en-US" spc="5" dirty="0" err="1">
                <a:latin typeface="Times New Roman" panose="02020603050405020304" pitchFamily="18" charset="0"/>
                <a:ea typeface="Calibri" panose="020F0502020204030204" pitchFamily="34" charset="0"/>
                <a:cs typeface="Arial" panose="020B0604020202020204" pitchFamily="34" charset="0"/>
              </a:rPr>
              <a:t>Lr</a:t>
            </a:r>
            <a:r>
              <a:rPr lang="en-US" spc="5" dirty="0">
                <a:latin typeface="Times New Roman" panose="02020603050405020304" pitchFamily="18" charset="0"/>
                <a:ea typeface="Calibri" panose="020F0502020204030204" pitchFamily="34" charset="0"/>
                <a:cs typeface="Arial" panose="020B0604020202020204" pitchFamily="34" charset="0"/>
              </a:rPr>
              <a:t> or S or R)</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80340" algn="just">
              <a:lnSpc>
                <a:spcPct val="115000"/>
              </a:lnSpc>
              <a:spcAft>
                <a:spcPts val="0"/>
              </a:spcAft>
            </a:pPr>
            <a:r>
              <a:rPr lang="en-US" spc="5" dirty="0">
                <a:latin typeface="Times New Roman" panose="02020603050405020304" pitchFamily="18" charset="0"/>
                <a:ea typeface="Calibri" panose="020F0502020204030204" pitchFamily="34" charset="0"/>
                <a:cs typeface="Arial" panose="020B0604020202020204" pitchFamily="34" charset="0"/>
              </a:rPr>
              <a:t>R</a:t>
            </a:r>
            <a:r>
              <a:rPr lang="en-US" spc="5" baseline="-25000" dirty="0">
                <a:latin typeface="Times New Roman" panose="02020603050405020304" pitchFamily="18" charset="0"/>
                <a:ea typeface="Calibri" panose="020F0502020204030204" pitchFamily="34" charset="0"/>
                <a:cs typeface="Arial" panose="020B0604020202020204" pitchFamily="34" charset="0"/>
              </a:rPr>
              <a:t>u</a:t>
            </a:r>
            <a:r>
              <a:rPr lang="en-US" spc="5" dirty="0">
                <a:latin typeface="Times New Roman" panose="02020603050405020304" pitchFamily="18" charset="0"/>
                <a:ea typeface="Calibri" panose="020F0502020204030204" pitchFamily="34" charset="0"/>
                <a:cs typeface="Arial" panose="020B0604020202020204" pitchFamily="34" charset="0"/>
              </a:rPr>
              <a:t> or U = 1.2D ± 1.0E+ 0.5 L + 0.2S</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80340" algn="just">
              <a:lnSpc>
                <a:spcPct val="115000"/>
              </a:lnSpc>
              <a:spcAft>
                <a:spcPts val="0"/>
              </a:spcAft>
            </a:pPr>
            <a:r>
              <a:rPr lang="en-US" spc="5" dirty="0">
                <a:latin typeface="Times New Roman" panose="02020603050405020304" pitchFamily="18" charset="0"/>
                <a:ea typeface="Calibri" panose="020F0502020204030204" pitchFamily="34" charset="0"/>
                <a:cs typeface="Arial" panose="020B0604020202020204" pitchFamily="34" charset="0"/>
              </a:rPr>
              <a:t>R</a:t>
            </a:r>
            <a:r>
              <a:rPr lang="en-US" spc="5" baseline="-25000" dirty="0">
                <a:latin typeface="Times New Roman" panose="02020603050405020304" pitchFamily="18" charset="0"/>
                <a:ea typeface="Calibri" panose="020F0502020204030204" pitchFamily="34" charset="0"/>
                <a:cs typeface="Arial" panose="020B0604020202020204" pitchFamily="34" charset="0"/>
              </a:rPr>
              <a:t>u</a:t>
            </a:r>
            <a:r>
              <a:rPr lang="en-US" spc="5" dirty="0">
                <a:latin typeface="Times New Roman" panose="02020603050405020304" pitchFamily="18" charset="0"/>
                <a:ea typeface="Calibri" panose="020F0502020204030204" pitchFamily="34" charset="0"/>
                <a:cs typeface="Arial" panose="020B0604020202020204" pitchFamily="34" charset="0"/>
              </a:rPr>
              <a:t> or U = 0.9D ± (1.6W or 1.0E)</a:t>
            </a:r>
            <a:endParaRPr lang="en-US" sz="1400" dirty="0">
              <a:latin typeface="Calibri" panose="020F0502020204030204" pitchFamily="34" charset="0"/>
              <a:ea typeface="Calibri" panose="020F0502020204030204" pitchFamily="34" charset="0"/>
              <a:cs typeface="Arial" panose="020B0604020202020204" pitchFamily="34" charset="0"/>
            </a:endParaRPr>
          </a:p>
          <a:p>
            <a:pPr marR="43180" algn="ctr">
              <a:lnSpc>
                <a:spcPct val="197000"/>
              </a:lnSpc>
              <a:spcBef>
                <a:spcPts val="45"/>
              </a:spcBef>
              <a:spcAft>
                <a:spcPts val="0"/>
              </a:spcAft>
              <a:tabLst>
                <a:tab pos="508000" algn="l"/>
              </a:tabLst>
            </a:pPr>
            <a:r>
              <a:rPr lang="en-US" b="1" spc="5" dirty="0">
                <a:latin typeface="Times New Roman" panose="02020603050405020304" pitchFamily="18" charset="0"/>
                <a:ea typeface="Calibri" panose="020F0502020204030204" pitchFamily="34" charset="0"/>
                <a:cs typeface="Arial" panose="020B0604020202020204" pitchFamily="34" charset="0"/>
              </a:rPr>
              <a:t>R</a:t>
            </a:r>
            <a:r>
              <a:rPr lang="en-US" b="1" spc="5" baseline="-25000" dirty="0">
                <a:latin typeface="Times New Roman" panose="02020603050405020304" pitchFamily="18" charset="0"/>
                <a:ea typeface="Calibri" panose="020F0502020204030204" pitchFamily="34" charset="0"/>
                <a:cs typeface="Arial" panose="020B0604020202020204" pitchFamily="34" charset="0"/>
              </a:rPr>
              <a:t>u</a:t>
            </a:r>
            <a:r>
              <a:rPr lang="en-US" b="1" spc="5" dirty="0">
                <a:latin typeface="Times New Roman" panose="02020603050405020304" pitchFamily="18" charset="0"/>
                <a:ea typeface="Calibri" panose="020F0502020204030204" pitchFamily="34" charset="0"/>
                <a:cs typeface="Arial" panose="020B0604020202020204" pitchFamily="34" charset="0"/>
              </a:rPr>
              <a:t> or</a:t>
            </a:r>
            <a:r>
              <a:rPr lang="en-US" b="1" spc="-5" dirty="0">
                <a:latin typeface="Times New Roman" panose="02020603050405020304" pitchFamily="18" charset="0"/>
                <a:ea typeface="Calibri" panose="020F0502020204030204" pitchFamily="34" charset="0"/>
                <a:cs typeface="Arial" panose="020B0604020202020204" pitchFamily="34" charset="0"/>
              </a:rPr>
              <a:t> U ≤ </a:t>
            </a:r>
            <a:r>
              <a:rPr lang="en-US" b="1" spc="-5" dirty="0">
                <a:latin typeface="AMGDT" panose="02000400000000000000" pitchFamily="2" charset="0"/>
                <a:ea typeface="Calibri" panose="020F0502020204030204" pitchFamily="34" charset="0"/>
                <a:cs typeface="Times New Roman" panose="02020603050405020304" pitchFamily="18" charset="0"/>
              </a:rPr>
              <a:t>n</a:t>
            </a:r>
            <a:r>
              <a:rPr lang="en-US" b="1" spc="-5" dirty="0">
                <a:latin typeface="Times New Roman" panose="02020603050405020304" pitchFamily="18" charset="0"/>
                <a:ea typeface="Calibri" panose="020F0502020204030204" pitchFamily="34" charset="0"/>
                <a:cs typeface="Arial" panose="020B0604020202020204" pitchFamily="34" charset="0"/>
              </a:rPr>
              <a:t> * </a:t>
            </a:r>
            <a:r>
              <a:rPr lang="en-US" b="1" spc="-5" dirty="0" smtClean="0">
                <a:latin typeface="Times New Roman" panose="02020603050405020304" pitchFamily="18" charset="0"/>
                <a:ea typeface="Calibri" panose="020F0502020204030204" pitchFamily="34" charset="0"/>
                <a:cs typeface="Arial" panose="020B0604020202020204" pitchFamily="34" charset="0"/>
              </a:rPr>
              <a:t>R</a:t>
            </a:r>
            <a:r>
              <a:rPr lang="en-US" b="1" spc="-5" baseline="-25000" dirty="0" smtClean="0">
                <a:latin typeface="Times New Roman" panose="02020603050405020304" pitchFamily="18" charset="0"/>
                <a:ea typeface="Calibri" panose="020F0502020204030204" pitchFamily="34" charset="0"/>
                <a:cs typeface="Arial" panose="020B0604020202020204" pitchFamily="34" charset="0"/>
              </a:rPr>
              <a:t>n</a:t>
            </a:r>
            <a:endParaRPr lang="en-US" sz="1400" dirty="0">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1999127" y="3444501"/>
            <a:ext cx="6096000" cy="3413499"/>
          </a:xfrm>
          <a:prstGeom prst="rect">
            <a:avLst/>
          </a:prstGeom>
        </p:spPr>
        <p:txBody>
          <a:bodyPr>
            <a:spAutoFit/>
          </a:bodyPr>
          <a:lstStyle/>
          <a:p>
            <a:pPr marR="43180">
              <a:lnSpc>
                <a:spcPct val="197000"/>
              </a:lnSpc>
              <a:spcBef>
                <a:spcPts val="45"/>
              </a:spcBef>
              <a:spcAft>
                <a:spcPts val="0"/>
              </a:spcAft>
              <a:tabLst>
                <a:tab pos="508000" algn="l"/>
              </a:tabLst>
            </a:pPr>
            <a:r>
              <a:rPr lang="en-US" b="1" spc="-5" dirty="0">
                <a:latin typeface="Times New Roman" panose="02020603050405020304" pitchFamily="18" charset="0"/>
                <a:ea typeface="Calibri" panose="020F0502020204030204" pitchFamily="34" charset="0"/>
                <a:cs typeface="Arial" panose="020B0604020202020204" pitchFamily="34" charset="0"/>
              </a:rPr>
              <a:t>ASD</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80340" algn="just">
              <a:lnSpc>
                <a:spcPct val="115000"/>
              </a:lnSpc>
              <a:spcAft>
                <a:spcPts val="0"/>
              </a:spcAft>
            </a:pPr>
            <a:r>
              <a:rPr lang="en-US" spc="5" dirty="0">
                <a:latin typeface="Times New Roman" panose="02020603050405020304" pitchFamily="18" charset="0"/>
                <a:ea typeface="Calibri" panose="020F0502020204030204" pitchFamily="34" charset="0"/>
                <a:cs typeface="Arial" panose="020B0604020202020204" pitchFamily="34" charset="0"/>
              </a:rPr>
              <a:t>R</a:t>
            </a:r>
            <a:r>
              <a:rPr lang="en-US" spc="5" baseline="-25000" dirty="0">
                <a:latin typeface="Times New Roman" panose="02020603050405020304" pitchFamily="18" charset="0"/>
                <a:ea typeface="Calibri" panose="020F0502020204030204" pitchFamily="34" charset="0"/>
                <a:cs typeface="Arial" panose="020B0604020202020204" pitchFamily="34" charset="0"/>
              </a:rPr>
              <a:t>u</a:t>
            </a:r>
            <a:r>
              <a:rPr lang="en-US" spc="5" dirty="0">
                <a:latin typeface="Times New Roman" panose="02020603050405020304" pitchFamily="18" charset="0"/>
                <a:ea typeface="Calibri" panose="020F0502020204030204" pitchFamily="34" charset="0"/>
                <a:cs typeface="Arial" panose="020B0604020202020204" pitchFamily="34" charset="0"/>
              </a:rPr>
              <a:t> or U = D</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80340" algn="just">
              <a:lnSpc>
                <a:spcPct val="115000"/>
              </a:lnSpc>
              <a:spcAft>
                <a:spcPts val="0"/>
              </a:spcAft>
            </a:pPr>
            <a:r>
              <a:rPr lang="en-US" spc="5" dirty="0">
                <a:latin typeface="Times New Roman" panose="02020603050405020304" pitchFamily="18" charset="0"/>
                <a:ea typeface="Calibri" panose="020F0502020204030204" pitchFamily="34" charset="0"/>
                <a:cs typeface="Arial" panose="020B0604020202020204" pitchFamily="34" charset="0"/>
              </a:rPr>
              <a:t>R</a:t>
            </a:r>
            <a:r>
              <a:rPr lang="en-US" spc="5" baseline="-25000" dirty="0">
                <a:latin typeface="Times New Roman" panose="02020603050405020304" pitchFamily="18" charset="0"/>
                <a:ea typeface="Calibri" panose="020F0502020204030204" pitchFamily="34" charset="0"/>
                <a:cs typeface="Arial" panose="020B0604020202020204" pitchFamily="34" charset="0"/>
              </a:rPr>
              <a:t>u</a:t>
            </a:r>
            <a:r>
              <a:rPr lang="en-US" spc="5" dirty="0">
                <a:latin typeface="Times New Roman" panose="02020603050405020304" pitchFamily="18" charset="0"/>
                <a:ea typeface="Calibri" panose="020F0502020204030204" pitchFamily="34" charset="0"/>
                <a:cs typeface="Arial" panose="020B0604020202020204" pitchFamily="34" charset="0"/>
              </a:rPr>
              <a:t> or U = D + L</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80340" algn="just">
              <a:lnSpc>
                <a:spcPct val="115000"/>
              </a:lnSpc>
              <a:spcAft>
                <a:spcPts val="0"/>
              </a:spcAft>
            </a:pPr>
            <a:r>
              <a:rPr lang="en-US" spc="5" dirty="0">
                <a:latin typeface="Times New Roman" panose="02020603050405020304" pitchFamily="18" charset="0"/>
                <a:ea typeface="Calibri" panose="020F0502020204030204" pitchFamily="34" charset="0"/>
                <a:cs typeface="Arial" panose="020B0604020202020204" pitchFamily="34" charset="0"/>
              </a:rPr>
              <a:t>R</a:t>
            </a:r>
            <a:r>
              <a:rPr lang="en-US" spc="5" baseline="-25000" dirty="0">
                <a:latin typeface="Times New Roman" panose="02020603050405020304" pitchFamily="18" charset="0"/>
                <a:ea typeface="Calibri" panose="020F0502020204030204" pitchFamily="34" charset="0"/>
                <a:cs typeface="Arial" panose="020B0604020202020204" pitchFamily="34" charset="0"/>
              </a:rPr>
              <a:t>u</a:t>
            </a:r>
            <a:r>
              <a:rPr lang="en-US" spc="5" dirty="0">
                <a:latin typeface="Times New Roman" panose="02020603050405020304" pitchFamily="18" charset="0"/>
                <a:ea typeface="Calibri" panose="020F0502020204030204" pitchFamily="34" charset="0"/>
                <a:cs typeface="Arial" panose="020B0604020202020204" pitchFamily="34" charset="0"/>
              </a:rPr>
              <a:t> or U = D + (</a:t>
            </a:r>
            <a:r>
              <a:rPr lang="en-US" spc="5" dirty="0" err="1">
                <a:latin typeface="Times New Roman" panose="02020603050405020304" pitchFamily="18" charset="0"/>
                <a:ea typeface="Calibri" panose="020F0502020204030204" pitchFamily="34" charset="0"/>
                <a:cs typeface="Arial" panose="020B0604020202020204" pitchFamily="34" charset="0"/>
              </a:rPr>
              <a:t>Lr</a:t>
            </a:r>
            <a:r>
              <a:rPr lang="en-US" spc="5" dirty="0">
                <a:latin typeface="Times New Roman" panose="02020603050405020304" pitchFamily="18" charset="0"/>
                <a:ea typeface="Calibri" panose="020F0502020204030204" pitchFamily="34" charset="0"/>
                <a:cs typeface="Arial" panose="020B0604020202020204" pitchFamily="34" charset="0"/>
              </a:rPr>
              <a:t> or S or R)</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80340" algn="just">
              <a:lnSpc>
                <a:spcPct val="115000"/>
              </a:lnSpc>
              <a:spcAft>
                <a:spcPts val="0"/>
              </a:spcAft>
            </a:pPr>
            <a:r>
              <a:rPr lang="en-US" spc="5" dirty="0">
                <a:latin typeface="Times New Roman" panose="02020603050405020304" pitchFamily="18" charset="0"/>
                <a:ea typeface="Calibri" panose="020F0502020204030204" pitchFamily="34" charset="0"/>
                <a:cs typeface="Arial" panose="020B0604020202020204" pitchFamily="34" charset="0"/>
              </a:rPr>
              <a:t>R</a:t>
            </a:r>
            <a:r>
              <a:rPr lang="en-US" spc="5" baseline="-25000" dirty="0">
                <a:latin typeface="Times New Roman" panose="02020603050405020304" pitchFamily="18" charset="0"/>
                <a:ea typeface="Calibri" panose="020F0502020204030204" pitchFamily="34" charset="0"/>
                <a:cs typeface="Arial" panose="020B0604020202020204" pitchFamily="34" charset="0"/>
              </a:rPr>
              <a:t>u</a:t>
            </a:r>
            <a:r>
              <a:rPr lang="en-US" spc="5" dirty="0">
                <a:latin typeface="Times New Roman" panose="02020603050405020304" pitchFamily="18" charset="0"/>
                <a:ea typeface="Calibri" panose="020F0502020204030204" pitchFamily="34" charset="0"/>
                <a:cs typeface="Arial" panose="020B0604020202020204" pitchFamily="34" charset="0"/>
              </a:rPr>
              <a:t> or U = D + 0.75L + 0.75 (</a:t>
            </a:r>
            <a:r>
              <a:rPr lang="en-US" spc="5" dirty="0" err="1">
                <a:latin typeface="Times New Roman" panose="02020603050405020304" pitchFamily="18" charset="0"/>
                <a:ea typeface="Calibri" panose="020F0502020204030204" pitchFamily="34" charset="0"/>
                <a:cs typeface="Arial" panose="020B0604020202020204" pitchFamily="34" charset="0"/>
              </a:rPr>
              <a:t>Lr</a:t>
            </a:r>
            <a:r>
              <a:rPr lang="en-US" spc="5" dirty="0">
                <a:latin typeface="Times New Roman" panose="02020603050405020304" pitchFamily="18" charset="0"/>
                <a:ea typeface="Calibri" panose="020F0502020204030204" pitchFamily="34" charset="0"/>
                <a:cs typeface="Arial" panose="020B0604020202020204" pitchFamily="34" charset="0"/>
              </a:rPr>
              <a:t> or S or R)</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80340" algn="just">
              <a:lnSpc>
                <a:spcPct val="115000"/>
              </a:lnSpc>
              <a:spcAft>
                <a:spcPts val="0"/>
              </a:spcAft>
            </a:pPr>
            <a:r>
              <a:rPr lang="en-US" spc="5" dirty="0">
                <a:latin typeface="Times New Roman" panose="02020603050405020304" pitchFamily="18" charset="0"/>
                <a:ea typeface="Calibri" panose="020F0502020204030204" pitchFamily="34" charset="0"/>
                <a:cs typeface="Arial" panose="020B0604020202020204" pitchFamily="34" charset="0"/>
              </a:rPr>
              <a:t>R</a:t>
            </a:r>
            <a:r>
              <a:rPr lang="en-US" spc="5" baseline="-25000" dirty="0">
                <a:latin typeface="Times New Roman" panose="02020603050405020304" pitchFamily="18" charset="0"/>
                <a:ea typeface="Calibri" panose="020F0502020204030204" pitchFamily="34" charset="0"/>
                <a:cs typeface="Arial" panose="020B0604020202020204" pitchFamily="34" charset="0"/>
              </a:rPr>
              <a:t>u</a:t>
            </a:r>
            <a:r>
              <a:rPr lang="en-US" spc="5" dirty="0">
                <a:latin typeface="Times New Roman" panose="02020603050405020304" pitchFamily="18" charset="0"/>
                <a:ea typeface="Calibri" panose="020F0502020204030204" pitchFamily="34" charset="0"/>
                <a:cs typeface="Arial" panose="020B0604020202020204" pitchFamily="34" charset="0"/>
              </a:rPr>
              <a:t> or U = D ± (W or 0.7E)</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80340" algn="just">
              <a:lnSpc>
                <a:spcPct val="115000"/>
              </a:lnSpc>
              <a:spcAft>
                <a:spcPts val="0"/>
              </a:spcAft>
            </a:pPr>
            <a:r>
              <a:rPr lang="en-US" spc="5" dirty="0">
                <a:latin typeface="Times New Roman" panose="02020603050405020304" pitchFamily="18" charset="0"/>
                <a:ea typeface="Calibri" panose="020F0502020204030204" pitchFamily="34" charset="0"/>
                <a:cs typeface="Arial" panose="020B0604020202020204" pitchFamily="34" charset="0"/>
              </a:rPr>
              <a:t>R</a:t>
            </a:r>
            <a:r>
              <a:rPr lang="en-US" spc="5" baseline="-25000" dirty="0">
                <a:latin typeface="Times New Roman" panose="02020603050405020304" pitchFamily="18" charset="0"/>
                <a:ea typeface="Calibri" panose="020F0502020204030204" pitchFamily="34" charset="0"/>
                <a:cs typeface="Arial" panose="020B0604020202020204" pitchFamily="34" charset="0"/>
              </a:rPr>
              <a:t>u</a:t>
            </a:r>
            <a:r>
              <a:rPr lang="en-US" spc="5" dirty="0">
                <a:latin typeface="Times New Roman" panose="02020603050405020304" pitchFamily="18" charset="0"/>
                <a:ea typeface="Calibri" panose="020F0502020204030204" pitchFamily="34" charset="0"/>
                <a:cs typeface="Arial" panose="020B0604020202020204" pitchFamily="34" charset="0"/>
              </a:rPr>
              <a:t> or U = D ± 0.75(W or 0.7E) + 0.75 L + 0.75 (</a:t>
            </a:r>
            <a:r>
              <a:rPr lang="en-US" spc="5" dirty="0" err="1">
                <a:latin typeface="Times New Roman" panose="02020603050405020304" pitchFamily="18" charset="0"/>
                <a:ea typeface="Calibri" panose="020F0502020204030204" pitchFamily="34" charset="0"/>
                <a:cs typeface="Arial" panose="020B0604020202020204" pitchFamily="34" charset="0"/>
              </a:rPr>
              <a:t>Lr</a:t>
            </a:r>
            <a:r>
              <a:rPr lang="en-US" spc="5" dirty="0">
                <a:latin typeface="Times New Roman" panose="02020603050405020304" pitchFamily="18" charset="0"/>
                <a:ea typeface="Calibri" panose="020F0502020204030204" pitchFamily="34" charset="0"/>
                <a:cs typeface="Arial" panose="020B0604020202020204" pitchFamily="34" charset="0"/>
              </a:rPr>
              <a:t> or S or R)</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80340" algn="just">
              <a:lnSpc>
                <a:spcPct val="115000"/>
              </a:lnSpc>
              <a:spcAft>
                <a:spcPts val="0"/>
              </a:spcAft>
            </a:pPr>
            <a:r>
              <a:rPr lang="en-US" spc="5" dirty="0">
                <a:latin typeface="Times New Roman" panose="02020603050405020304" pitchFamily="18" charset="0"/>
                <a:ea typeface="Calibri" panose="020F0502020204030204" pitchFamily="34" charset="0"/>
                <a:cs typeface="Arial" panose="020B0604020202020204" pitchFamily="34" charset="0"/>
              </a:rPr>
              <a:t>R</a:t>
            </a:r>
            <a:r>
              <a:rPr lang="en-US" spc="5" baseline="-25000" dirty="0">
                <a:latin typeface="Times New Roman" panose="02020603050405020304" pitchFamily="18" charset="0"/>
                <a:ea typeface="Calibri" panose="020F0502020204030204" pitchFamily="34" charset="0"/>
                <a:cs typeface="Arial" panose="020B0604020202020204" pitchFamily="34" charset="0"/>
              </a:rPr>
              <a:t>u</a:t>
            </a:r>
            <a:r>
              <a:rPr lang="en-US" spc="5" dirty="0">
                <a:latin typeface="Times New Roman" panose="02020603050405020304" pitchFamily="18" charset="0"/>
                <a:ea typeface="Calibri" panose="020F0502020204030204" pitchFamily="34" charset="0"/>
                <a:cs typeface="Arial" panose="020B0604020202020204" pitchFamily="34" charset="0"/>
              </a:rPr>
              <a:t> or U = 0.6D ± (W or 0.7E)</a:t>
            </a:r>
            <a:endParaRPr lang="en-US" sz="1400" dirty="0">
              <a:latin typeface="Calibri" panose="020F0502020204030204" pitchFamily="34" charset="0"/>
              <a:ea typeface="Calibri" panose="020F0502020204030204" pitchFamily="34" charset="0"/>
              <a:cs typeface="Arial" panose="020B0604020202020204" pitchFamily="34" charset="0"/>
            </a:endParaRPr>
          </a:p>
          <a:p>
            <a:pPr marR="43180" algn="ctr">
              <a:lnSpc>
                <a:spcPct val="197000"/>
              </a:lnSpc>
              <a:spcBef>
                <a:spcPts val="45"/>
              </a:spcBef>
              <a:spcAft>
                <a:spcPts val="0"/>
              </a:spcAft>
              <a:tabLst>
                <a:tab pos="508000" algn="l"/>
              </a:tabLst>
            </a:pPr>
            <a:r>
              <a:rPr lang="en-US" b="1" spc="5" dirty="0">
                <a:latin typeface="Times New Roman" panose="02020603050405020304" pitchFamily="18" charset="0"/>
                <a:ea typeface="Calibri" panose="020F0502020204030204" pitchFamily="34" charset="0"/>
                <a:cs typeface="Arial" panose="020B0604020202020204" pitchFamily="34" charset="0"/>
              </a:rPr>
              <a:t>R</a:t>
            </a:r>
            <a:r>
              <a:rPr lang="en-US" b="1" spc="5" baseline="-25000" dirty="0">
                <a:latin typeface="Times New Roman" panose="02020603050405020304" pitchFamily="18" charset="0"/>
                <a:ea typeface="Calibri" panose="020F0502020204030204" pitchFamily="34" charset="0"/>
                <a:cs typeface="Arial" panose="020B0604020202020204" pitchFamily="34" charset="0"/>
              </a:rPr>
              <a:t>u</a:t>
            </a:r>
            <a:r>
              <a:rPr lang="en-US" b="1" spc="5" dirty="0">
                <a:latin typeface="Times New Roman" panose="02020603050405020304" pitchFamily="18" charset="0"/>
                <a:ea typeface="Calibri" panose="020F0502020204030204" pitchFamily="34" charset="0"/>
                <a:cs typeface="Arial" panose="020B0604020202020204" pitchFamily="34" charset="0"/>
              </a:rPr>
              <a:t> or</a:t>
            </a:r>
            <a:r>
              <a:rPr lang="en-US" b="1" spc="-5" dirty="0">
                <a:latin typeface="Times New Roman" panose="02020603050405020304" pitchFamily="18" charset="0"/>
                <a:ea typeface="Calibri" panose="020F0502020204030204" pitchFamily="34" charset="0"/>
                <a:cs typeface="Arial" panose="020B0604020202020204" pitchFamily="34" charset="0"/>
              </a:rPr>
              <a:t> U ≤* Rn/ Ω</a:t>
            </a:r>
            <a:r>
              <a:rPr lang="en-US" dirty="0">
                <a:latin typeface="Cambria Math" panose="02040503050406030204" pitchFamily="18" charset="0"/>
                <a:ea typeface="Calibri" panose="020F0502020204030204" pitchFamily="34" charset="0"/>
                <a:cs typeface="Cambria Math" panose="02040503050406030204" pitchFamily="18"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7371228" y="2301077"/>
            <a:ext cx="4650443" cy="3277820"/>
          </a:xfrm>
          <a:prstGeom prst="rect">
            <a:avLst/>
          </a:prstGeom>
        </p:spPr>
        <p:txBody>
          <a:bodyPr wrap="square">
            <a:spAutoFit/>
          </a:bodyPr>
          <a:lstStyle/>
          <a:p>
            <a:pPr algn="just">
              <a:lnSpc>
                <a:spcPct val="115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Where:</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U = the design or ultimate load</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D = dead load</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L = live load due to occupancy</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dirty="0" err="1">
                <a:latin typeface="Times New Roman" panose="02020603050405020304" pitchFamily="18" charset="0"/>
                <a:ea typeface="Calibri" panose="020F0502020204030204" pitchFamily="34" charset="0"/>
                <a:cs typeface="Arial" panose="020B0604020202020204" pitchFamily="34" charset="0"/>
              </a:rPr>
              <a:t>Lr</a:t>
            </a:r>
            <a:r>
              <a:rPr lang="en-US" dirty="0">
                <a:latin typeface="Times New Roman" panose="02020603050405020304" pitchFamily="18" charset="0"/>
                <a:ea typeface="Calibri" panose="020F0502020204030204" pitchFamily="34" charset="0"/>
                <a:cs typeface="Arial" panose="020B0604020202020204" pitchFamily="34" charset="0"/>
              </a:rPr>
              <a:t> = roof live load</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S = snow load</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R = nominal load due to initial rainwater or ice</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W = wind load</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E = Earthquake load</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p:txBody>
      </p:sp>
      <p:sp>
        <p:nvSpPr>
          <p:cNvPr id="7" name="Rectangle 6"/>
          <p:cNvSpPr/>
          <p:nvPr/>
        </p:nvSpPr>
        <p:spPr>
          <a:xfrm>
            <a:off x="3839226" y="0"/>
            <a:ext cx="4607672" cy="637995"/>
          </a:xfrm>
          <a:prstGeom prst="rect">
            <a:avLst/>
          </a:prstGeom>
        </p:spPr>
        <p:txBody>
          <a:bodyPr wrap="none">
            <a:spAutoFit/>
          </a:bodyPr>
          <a:lstStyle/>
          <a:p>
            <a:pPr marR="43180" algn="just">
              <a:lnSpc>
                <a:spcPct val="197000"/>
              </a:lnSpc>
              <a:spcBef>
                <a:spcPts val="45"/>
              </a:spcBef>
              <a:spcAft>
                <a:spcPts val="0"/>
              </a:spcAft>
              <a:tabLst>
                <a:tab pos="508000" algn="l"/>
              </a:tabLst>
            </a:pPr>
            <a:r>
              <a:rPr lang="en-US" spc="-5" dirty="0">
                <a:latin typeface="Times New Roman" panose="02020603050405020304" pitchFamily="18" charset="0"/>
                <a:ea typeface="Calibri" panose="020F0502020204030204" pitchFamily="34" charset="0"/>
                <a:cs typeface="Arial" panose="020B0604020202020204" pitchFamily="34" charset="0"/>
              </a:rPr>
              <a:t>Load calculations (</a:t>
            </a:r>
            <a:r>
              <a:rPr lang="en-US" u="sng" dirty="0">
                <a:latin typeface="Times New Roman" panose="02020603050405020304" pitchFamily="18" charset="0"/>
                <a:ea typeface="Calibri" panose="020F0502020204030204" pitchFamily="34" charset="0"/>
                <a:cs typeface="Arial" panose="020B0604020202020204" pitchFamily="34" charset="0"/>
              </a:rPr>
              <a:t>C</a:t>
            </a:r>
            <a:r>
              <a:rPr lang="en-US" u="sng" spc="5" dirty="0">
                <a:latin typeface="Times New Roman" panose="02020603050405020304" pitchFamily="18" charset="0"/>
                <a:ea typeface="Calibri" panose="020F0502020204030204" pitchFamily="34" charset="0"/>
                <a:cs typeface="Arial" panose="020B0604020202020204" pitchFamily="34" charset="0"/>
              </a:rPr>
              <a:t>o</a:t>
            </a:r>
            <a:r>
              <a:rPr lang="en-US" u="sng" spc="-25" dirty="0">
                <a:latin typeface="Times New Roman" panose="02020603050405020304" pitchFamily="18" charset="0"/>
                <a:ea typeface="Calibri" panose="020F0502020204030204" pitchFamily="34" charset="0"/>
                <a:cs typeface="Arial" panose="020B0604020202020204" pitchFamily="34" charset="0"/>
              </a:rPr>
              <a:t>m</a:t>
            </a:r>
            <a:r>
              <a:rPr lang="en-US" u="sng" spc="5" dirty="0">
                <a:latin typeface="Times New Roman" panose="02020603050405020304" pitchFamily="18" charset="0"/>
                <a:ea typeface="Calibri" panose="020F0502020204030204" pitchFamily="34" charset="0"/>
                <a:cs typeface="Arial" panose="020B0604020202020204" pitchFamily="34" charset="0"/>
              </a:rPr>
              <a:t>pu</a:t>
            </a:r>
            <a:r>
              <a:rPr lang="en-US" u="sng" spc="-5" dirty="0">
                <a:latin typeface="Times New Roman" panose="02020603050405020304" pitchFamily="18" charset="0"/>
                <a:ea typeface="Calibri" panose="020F0502020204030204" pitchFamily="34" charset="0"/>
                <a:cs typeface="Arial" panose="020B0604020202020204" pitchFamily="34" charset="0"/>
              </a:rPr>
              <a:t>t</a:t>
            </a:r>
            <a:r>
              <a:rPr lang="en-US" u="sng" spc="5" dirty="0">
                <a:latin typeface="Times New Roman" panose="02020603050405020304" pitchFamily="18" charset="0"/>
                <a:ea typeface="Calibri" panose="020F0502020204030204" pitchFamily="34" charset="0"/>
                <a:cs typeface="Arial" panose="020B0604020202020204" pitchFamily="34" charset="0"/>
              </a:rPr>
              <a:t>i</a:t>
            </a:r>
            <a:r>
              <a:rPr lang="en-US" u="sng" spc="-5" dirty="0">
                <a:latin typeface="Times New Roman" panose="02020603050405020304" pitchFamily="18" charset="0"/>
                <a:ea typeface="Calibri" panose="020F0502020204030204" pitchFamily="34" charset="0"/>
                <a:cs typeface="Arial" panose="020B0604020202020204" pitchFamily="34" charset="0"/>
              </a:rPr>
              <a:t>n</a:t>
            </a:r>
            <a:r>
              <a:rPr lang="en-US" u="sng" dirty="0">
                <a:latin typeface="Times New Roman" panose="02020603050405020304" pitchFamily="18" charset="0"/>
                <a:ea typeface="Calibri" panose="020F0502020204030204" pitchFamily="34" charset="0"/>
                <a:cs typeface="Arial" panose="020B0604020202020204" pitchFamily="34" charset="0"/>
              </a:rPr>
              <a:t>g</a:t>
            </a:r>
            <a:r>
              <a:rPr lang="en-US" u="sng" spc="5" dirty="0">
                <a:latin typeface="Times New Roman" panose="02020603050405020304" pitchFamily="18" charset="0"/>
                <a:ea typeface="Calibri" panose="020F0502020204030204" pitchFamily="34" charset="0"/>
                <a:cs typeface="Arial" panose="020B0604020202020204" pitchFamily="34" charset="0"/>
              </a:rPr>
              <a:t> </a:t>
            </a:r>
            <a:r>
              <a:rPr lang="en-US" u="sng" spc="-15" dirty="0">
                <a:latin typeface="Times New Roman" panose="02020603050405020304" pitchFamily="18" charset="0"/>
                <a:ea typeface="Calibri" panose="020F0502020204030204" pitchFamily="34" charset="0"/>
                <a:cs typeface="Arial" panose="020B0604020202020204" pitchFamily="34" charset="0"/>
              </a:rPr>
              <a:t>c</a:t>
            </a:r>
            <a:r>
              <a:rPr lang="en-US" u="sng" spc="5" dirty="0">
                <a:latin typeface="Times New Roman" panose="02020603050405020304" pitchFamily="18" charset="0"/>
                <a:ea typeface="Calibri" panose="020F0502020204030204" pitchFamily="34" charset="0"/>
                <a:cs typeface="Arial" panose="020B0604020202020204" pitchFamily="34" charset="0"/>
              </a:rPr>
              <a:t>o</a:t>
            </a:r>
            <a:r>
              <a:rPr lang="en-US" u="sng" spc="-25" dirty="0">
                <a:latin typeface="Times New Roman" panose="02020603050405020304" pitchFamily="18" charset="0"/>
                <a:ea typeface="Calibri" panose="020F0502020204030204" pitchFamily="34" charset="0"/>
                <a:cs typeface="Arial" panose="020B0604020202020204" pitchFamily="34" charset="0"/>
              </a:rPr>
              <a:t>m</a:t>
            </a:r>
            <a:r>
              <a:rPr lang="en-US" u="sng" spc="5" dirty="0">
                <a:latin typeface="Times New Roman" panose="02020603050405020304" pitchFamily="18" charset="0"/>
                <a:ea typeface="Calibri" panose="020F0502020204030204" pitchFamily="34" charset="0"/>
                <a:cs typeface="Arial" panose="020B0604020202020204" pitchFamily="34" charset="0"/>
              </a:rPr>
              <a:t>bin</a:t>
            </a:r>
            <a:r>
              <a:rPr lang="en-US" u="sng" spc="-10" dirty="0">
                <a:latin typeface="Times New Roman" panose="02020603050405020304" pitchFamily="18" charset="0"/>
                <a:ea typeface="Calibri" panose="020F0502020204030204" pitchFamily="34" charset="0"/>
                <a:cs typeface="Arial" panose="020B0604020202020204" pitchFamily="34" charset="0"/>
              </a:rPr>
              <a:t>e</a:t>
            </a:r>
            <a:r>
              <a:rPr lang="en-US" u="sng" dirty="0">
                <a:latin typeface="Times New Roman" panose="02020603050405020304" pitchFamily="18" charset="0"/>
                <a:ea typeface="Calibri" panose="020F0502020204030204" pitchFamily="34" charset="0"/>
                <a:cs typeface="Arial" panose="020B0604020202020204" pitchFamily="34" charset="0"/>
              </a:rPr>
              <a:t>d</a:t>
            </a:r>
            <a:r>
              <a:rPr lang="en-US" u="sng" spc="-5" dirty="0">
                <a:latin typeface="Times New Roman" panose="02020603050405020304" pitchFamily="18" charset="0"/>
                <a:ea typeface="Calibri" panose="020F0502020204030204" pitchFamily="34" charset="0"/>
                <a:cs typeface="Arial" panose="020B0604020202020204" pitchFamily="34" charset="0"/>
              </a:rPr>
              <a:t> </a:t>
            </a:r>
            <a:r>
              <a:rPr lang="en-US" u="sng" dirty="0">
                <a:latin typeface="Times New Roman" panose="02020603050405020304" pitchFamily="18" charset="0"/>
                <a:ea typeface="Calibri" panose="020F0502020204030204" pitchFamily="34" charset="0"/>
                <a:cs typeface="Arial" panose="020B0604020202020204" pitchFamily="34" charset="0"/>
              </a:rPr>
              <a:t>l</a:t>
            </a:r>
            <a:r>
              <a:rPr lang="en-US" u="sng" spc="5" dirty="0">
                <a:latin typeface="Times New Roman" panose="02020603050405020304" pitchFamily="18" charset="0"/>
                <a:ea typeface="Calibri" panose="020F0502020204030204" pitchFamily="34" charset="0"/>
                <a:cs typeface="Arial" panose="020B0604020202020204" pitchFamily="34" charset="0"/>
              </a:rPr>
              <a:t>o</a:t>
            </a:r>
            <a:r>
              <a:rPr lang="en-US" u="sng" spc="-10" dirty="0">
                <a:latin typeface="Times New Roman" panose="02020603050405020304" pitchFamily="18" charset="0"/>
                <a:ea typeface="Calibri" panose="020F0502020204030204" pitchFamily="34" charset="0"/>
                <a:cs typeface="Arial" panose="020B0604020202020204" pitchFamily="34" charset="0"/>
              </a:rPr>
              <a:t>a</a:t>
            </a:r>
            <a:r>
              <a:rPr lang="en-US" u="sng" spc="-5" dirty="0">
                <a:latin typeface="Times New Roman" panose="02020603050405020304" pitchFamily="18" charset="0"/>
                <a:ea typeface="Calibri" panose="020F0502020204030204" pitchFamily="34" charset="0"/>
                <a:cs typeface="Arial" panose="020B0604020202020204" pitchFamily="34" charset="0"/>
              </a:rPr>
              <a:t>d</a:t>
            </a:r>
            <a:r>
              <a:rPr lang="en-US" u="sng" dirty="0">
                <a:latin typeface="Times New Roman" panose="02020603050405020304" pitchFamily="18" charset="0"/>
                <a:ea typeface="Calibri" panose="020F0502020204030204" pitchFamily="34" charset="0"/>
                <a:cs typeface="Arial" panose="020B0604020202020204" pitchFamily="34" charset="0"/>
              </a:rPr>
              <a:t>s)</a:t>
            </a:r>
            <a:endParaRPr lang="en-US" sz="14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868577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402541" y="408319"/>
            <a:ext cx="9144000" cy="5189113"/>
          </a:xfrm>
          <a:prstGeom prst="rect">
            <a:avLst/>
          </a:prstGeom>
        </p:spPr>
        <p:txBody>
          <a:bodyPr wrap="square">
            <a:spAutoFit/>
          </a:bodyPr>
          <a:lstStyle/>
          <a:p>
            <a:pPr algn="just">
              <a:lnSpc>
                <a:spcPct val="115000"/>
              </a:lnSpc>
              <a:spcAft>
                <a:spcPts val="0"/>
              </a:spcAft>
            </a:pPr>
            <a:r>
              <a:rPr lang="en-US" u="sng" dirty="0">
                <a:latin typeface="Times New Roman" panose="02020603050405020304" pitchFamily="18" charset="0"/>
                <a:ea typeface="Calibri" panose="020F0502020204030204" pitchFamily="34" charset="0"/>
                <a:cs typeface="Arial" panose="020B0604020202020204" pitchFamily="34" charset="0"/>
              </a:rPr>
              <a:t>Specifications for design of steel structures:</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Many available standards for properties &amp; specifications of steel sections may be followed in design &amp; constructions are published by some institutes &amp; associations such as:</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Arial" panose="020B0604020202020204" pitchFamily="34" charset="0"/>
              </a:rPr>
              <a:t>AISC: American institute of steel construction.</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Arial" panose="020B0604020202020204" pitchFamily="34" charset="0"/>
              </a:rPr>
              <a:t>AASHTO: American association of state highway &amp; transportation officials.</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Arial" panose="020B0604020202020204" pitchFamily="34" charset="0"/>
              </a:rPr>
              <a:t>AISI: American Iron &amp; Steel Institute.</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Arial" panose="020B0604020202020204" pitchFamily="34" charset="0"/>
              </a:rPr>
              <a:t>AREA: American Railway Engineering Association.</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Arial" panose="020B0604020202020204" pitchFamily="34" charset="0"/>
              </a:rPr>
              <a:t>ASTM: American Society for Testing&amp; Material.</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Arial" panose="020B0604020202020204" pitchFamily="34" charset="0"/>
              </a:rPr>
              <a:t>NBC: National Building Code.</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Arial" panose="020B0604020202020204" pitchFamily="34" charset="0"/>
              </a:rPr>
              <a:t>UBC: Uniform Building Code.</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Arial" panose="020B0604020202020204" pitchFamily="34" charset="0"/>
              </a:rPr>
              <a:t>BS: British Standard.</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Arial" panose="020B0604020202020204" pitchFamily="34" charset="0"/>
              </a:rPr>
              <a:t>DIN: Dutch International Norma.</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Arial" panose="020B0604020202020204" pitchFamily="34" charset="0"/>
              </a:rPr>
              <a:t>FIP: French International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Arial" panose="020B0604020202020204" pitchFamily="34" charset="0"/>
              </a:rPr>
              <a:t>EURO: Euro Code.</a:t>
            </a:r>
            <a:endParaRPr lang="en-US" sz="1400" dirty="0">
              <a:latin typeface="Calibri" panose="020F0502020204030204" pitchFamily="34" charset="0"/>
              <a:ea typeface="Calibri" panose="020F0502020204030204" pitchFamily="34" charset="0"/>
              <a:cs typeface="Arial" panose="020B0604020202020204" pitchFamily="34" charset="0"/>
            </a:endParaRPr>
          </a:p>
          <a:p>
            <a:pPr marL="704850" algn="just">
              <a:lnSpc>
                <a:spcPct val="115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5042443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43634" y="0"/>
            <a:ext cx="10448366" cy="5826210"/>
          </a:xfrm>
          <a:prstGeom prst="rect">
            <a:avLst/>
          </a:prstGeom>
        </p:spPr>
        <p:txBody>
          <a:bodyPr wrap="square">
            <a:spAutoFit/>
          </a:bodyPr>
          <a:lstStyle/>
          <a:p>
            <a:pPr algn="just">
              <a:lnSpc>
                <a:spcPct val="115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American Institute of Steel Construction (</a:t>
            </a:r>
            <a:r>
              <a:rPr lang="en-US" dirty="0">
                <a:latin typeface="Times New Roman" panose="02020603050405020304" pitchFamily="18" charset="0"/>
                <a:ea typeface="Calibri" panose="020F0502020204030204" pitchFamily="34" charset="0"/>
                <a:cs typeface="Arial" panose="020B0604020202020204" pitchFamily="34" charset="0"/>
                <a:hlinkClick r:id="rId2" tooltip="AISC"/>
              </a:rPr>
              <a:t>AISC</a:t>
            </a:r>
            <a:r>
              <a:rPr lang="en-US" dirty="0">
                <a:latin typeface="Times New Roman" panose="02020603050405020304" pitchFamily="18" charset="0"/>
                <a:ea typeface="Calibri" panose="020F0502020204030204" pitchFamily="34" charset="0"/>
                <a:cs typeface="Arial" panose="020B0604020202020204" pitchFamily="34" charset="0"/>
              </a:rPr>
              <a:t>), Inc. publishes the AISC Manual of Steel Construction (Steel construction manual, or SCM), which is currently in its 13th edition. Structural engineers use this manual in analyzing, and designing various steel structures. Some of the chapters of the book are as follows:</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b="1" dirty="0">
                <a:latin typeface="Times New Roman" panose="02020603050405020304" pitchFamily="18" charset="0"/>
                <a:ea typeface="Calibri" panose="020F0502020204030204" pitchFamily="34" charset="0"/>
                <a:cs typeface="Arial" panose="020B0604020202020204" pitchFamily="34" charset="0"/>
              </a:rPr>
              <a:t>Part1-</a:t>
            </a:r>
            <a:r>
              <a:rPr lang="en-US" dirty="0">
                <a:latin typeface="Times New Roman" panose="02020603050405020304" pitchFamily="18" charset="0"/>
                <a:ea typeface="Calibri" panose="020F0502020204030204" pitchFamily="34" charset="0"/>
                <a:cs typeface="Arial" panose="020B0604020202020204" pitchFamily="34" charset="0"/>
              </a:rPr>
              <a:t> Dimensions and properties of various types of steel sections available on the market (W, S, C, WT, HSS, etc.).</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b="1" dirty="0">
                <a:latin typeface="Times New Roman" panose="02020603050405020304" pitchFamily="18" charset="0"/>
                <a:ea typeface="Calibri" panose="020F0502020204030204" pitchFamily="34" charset="0"/>
                <a:cs typeface="Arial" panose="020B0604020202020204" pitchFamily="34" charset="0"/>
              </a:rPr>
              <a:t>Part 2-</a:t>
            </a:r>
            <a:r>
              <a:rPr lang="en-US" dirty="0">
                <a:latin typeface="Times New Roman" panose="02020603050405020304" pitchFamily="18" charset="0"/>
                <a:ea typeface="Calibri" panose="020F0502020204030204" pitchFamily="34" charset="0"/>
                <a:cs typeface="Arial" panose="020B0604020202020204" pitchFamily="34" charset="0"/>
              </a:rPr>
              <a:t> General design considerations.</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b="1" dirty="0">
                <a:latin typeface="Times New Roman" panose="02020603050405020304" pitchFamily="18" charset="0"/>
                <a:ea typeface="Calibri" panose="020F0502020204030204" pitchFamily="34" charset="0"/>
                <a:cs typeface="Arial" panose="020B0604020202020204" pitchFamily="34" charset="0"/>
              </a:rPr>
              <a:t>Part 3-</a:t>
            </a:r>
            <a:r>
              <a:rPr lang="en-US" dirty="0">
                <a:latin typeface="Times New Roman" panose="02020603050405020304" pitchFamily="18" charset="0"/>
                <a:ea typeface="Calibri" panose="020F0502020204030204" pitchFamily="34" charset="0"/>
                <a:cs typeface="Arial" panose="020B0604020202020204" pitchFamily="34" charset="0"/>
              </a:rPr>
              <a:t> Design of </a:t>
            </a:r>
            <a:r>
              <a:rPr lang="en-US" dirty="0">
                <a:latin typeface="Times New Roman" panose="02020603050405020304" pitchFamily="18" charset="0"/>
                <a:ea typeface="Calibri" panose="020F0502020204030204" pitchFamily="34" charset="0"/>
                <a:cs typeface="Arial" panose="020B0604020202020204" pitchFamily="34" charset="0"/>
                <a:hlinkClick r:id="rId3" tooltip="Bending"/>
              </a:rPr>
              <a:t>flexural members</a:t>
            </a:r>
            <a:r>
              <a:rPr lang="en-US" dirty="0">
                <a:latin typeface="Times New Roman" panose="02020603050405020304" pitchFamily="18" charset="0"/>
                <a:ea typeface="Calibri" panose="020F0502020204030204" pitchFamily="34" charset="0"/>
                <a:cs typeface="Arial" panose="020B0604020202020204" pitchFamily="34" charset="0"/>
              </a:rPr>
              <a:t>.</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b="1" dirty="0">
                <a:latin typeface="Times New Roman" panose="02020603050405020304" pitchFamily="18" charset="0"/>
                <a:ea typeface="Calibri" panose="020F0502020204030204" pitchFamily="34" charset="0"/>
                <a:cs typeface="Arial" panose="020B0604020202020204" pitchFamily="34" charset="0"/>
              </a:rPr>
              <a:t>Part 4-</a:t>
            </a:r>
            <a:r>
              <a:rPr lang="en-US" dirty="0">
                <a:latin typeface="Times New Roman" panose="02020603050405020304" pitchFamily="18" charset="0"/>
                <a:ea typeface="Calibri" panose="020F0502020204030204" pitchFamily="34" charset="0"/>
                <a:cs typeface="Arial" panose="020B0604020202020204" pitchFamily="34" charset="0"/>
              </a:rPr>
              <a:t> Design of </a:t>
            </a:r>
            <a:r>
              <a:rPr lang="en-US" dirty="0">
                <a:latin typeface="Times New Roman" panose="02020603050405020304" pitchFamily="18" charset="0"/>
                <a:ea typeface="Calibri" panose="020F0502020204030204" pitchFamily="34" charset="0"/>
                <a:cs typeface="Arial" panose="020B0604020202020204" pitchFamily="34" charset="0"/>
                <a:hlinkClick r:id="rId4" tooltip="Compression member"/>
              </a:rPr>
              <a:t>compression members</a:t>
            </a:r>
            <a:r>
              <a:rPr lang="en-US" dirty="0">
                <a:latin typeface="Times New Roman" panose="02020603050405020304" pitchFamily="18" charset="0"/>
                <a:ea typeface="Calibri" panose="020F0502020204030204" pitchFamily="34" charset="0"/>
                <a:cs typeface="Arial" panose="020B0604020202020204" pitchFamily="34" charset="0"/>
              </a:rPr>
              <a:t>.</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b="1" dirty="0">
                <a:latin typeface="Times New Roman" panose="02020603050405020304" pitchFamily="18" charset="0"/>
                <a:ea typeface="Calibri" panose="020F0502020204030204" pitchFamily="34" charset="0"/>
                <a:cs typeface="Arial" panose="020B0604020202020204" pitchFamily="34" charset="0"/>
              </a:rPr>
              <a:t>Part 5-</a:t>
            </a:r>
            <a:r>
              <a:rPr lang="en-US" dirty="0">
                <a:latin typeface="Times New Roman" panose="02020603050405020304" pitchFamily="18" charset="0"/>
                <a:ea typeface="Calibri" panose="020F0502020204030204" pitchFamily="34" charset="0"/>
                <a:cs typeface="Arial" panose="020B0604020202020204" pitchFamily="34" charset="0"/>
              </a:rPr>
              <a:t> Design of </a:t>
            </a:r>
            <a:r>
              <a:rPr lang="en-US" dirty="0">
                <a:latin typeface="Times New Roman" panose="02020603050405020304" pitchFamily="18" charset="0"/>
                <a:ea typeface="Calibri" panose="020F0502020204030204" pitchFamily="34" charset="0"/>
                <a:cs typeface="Arial" panose="020B0604020202020204" pitchFamily="34" charset="0"/>
                <a:hlinkClick r:id="rId5" tooltip="Tension member"/>
              </a:rPr>
              <a:t>tension members</a:t>
            </a:r>
            <a:r>
              <a:rPr lang="en-US" dirty="0">
                <a:latin typeface="Times New Roman" panose="02020603050405020304" pitchFamily="18" charset="0"/>
                <a:ea typeface="Calibri" panose="020F0502020204030204" pitchFamily="34" charset="0"/>
                <a:cs typeface="Arial" panose="020B0604020202020204" pitchFamily="34" charset="0"/>
              </a:rPr>
              <a:t>.</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b="1" dirty="0">
                <a:latin typeface="Times New Roman" panose="02020603050405020304" pitchFamily="18" charset="0"/>
                <a:ea typeface="Calibri" panose="020F0502020204030204" pitchFamily="34" charset="0"/>
                <a:cs typeface="Arial" panose="020B0604020202020204" pitchFamily="34" charset="0"/>
              </a:rPr>
              <a:t>Part 6-</a:t>
            </a:r>
            <a:r>
              <a:rPr lang="en-US" dirty="0">
                <a:latin typeface="Times New Roman" panose="02020603050405020304" pitchFamily="18" charset="0"/>
                <a:ea typeface="Calibri" panose="020F0502020204030204" pitchFamily="34" charset="0"/>
                <a:cs typeface="Arial" panose="020B0604020202020204" pitchFamily="34" charset="0"/>
              </a:rPr>
              <a:t> Design of members subject to combined loading.</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b="1" dirty="0">
                <a:latin typeface="Times New Roman" panose="02020603050405020304" pitchFamily="18" charset="0"/>
                <a:ea typeface="Calibri" panose="020F0502020204030204" pitchFamily="34" charset="0"/>
                <a:cs typeface="Arial" panose="020B0604020202020204" pitchFamily="34" charset="0"/>
              </a:rPr>
              <a:t>Part 7-</a:t>
            </a:r>
            <a:r>
              <a:rPr lang="en-US" dirty="0">
                <a:latin typeface="Times New Roman" panose="02020603050405020304" pitchFamily="18" charset="0"/>
                <a:ea typeface="Calibri" panose="020F0502020204030204" pitchFamily="34" charset="0"/>
                <a:cs typeface="Arial" panose="020B0604020202020204" pitchFamily="34" charset="0"/>
              </a:rPr>
              <a:t> Design consideration for bolts.</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b="1" dirty="0">
                <a:latin typeface="Times New Roman" panose="02020603050405020304" pitchFamily="18" charset="0"/>
                <a:ea typeface="Calibri" panose="020F0502020204030204" pitchFamily="34" charset="0"/>
                <a:cs typeface="Arial" panose="020B0604020202020204" pitchFamily="34" charset="0"/>
              </a:rPr>
              <a:t>Part 8-</a:t>
            </a:r>
            <a:r>
              <a:rPr lang="en-US" dirty="0">
                <a:latin typeface="Times New Roman" panose="02020603050405020304" pitchFamily="18" charset="0"/>
                <a:ea typeface="Calibri" panose="020F0502020204030204" pitchFamily="34" charset="0"/>
                <a:cs typeface="Arial" panose="020B0604020202020204" pitchFamily="34" charset="0"/>
              </a:rPr>
              <a:t> Design considerations for welds.</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b="1" dirty="0">
                <a:latin typeface="Times New Roman" panose="02020603050405020304" pitchFamily="18" charset="0"/>
                <a:ea typeface="Calibri" panose="020F0502020204030204" pitchFamily="34" charset="0"/>
                <a:cs typeface="Arial" panose="020B0604020202020204" pitchFamily="34" charset="0"/>
              </a:rPr>
              <a:t>Part 9-</a:t>
            </a:r>
            <a:r>
              <a:rPr lang="en-US" dirty="0">
                <a:latin typeface="Times New Roman" panose="02020603050405020304" pitchFamily="18" charset="0"/>
                <a:ea typeface="Calibri" panose="020F0502020204030204" pitchFamily="34" charset="0"/>
                <a:cs typeface="Arial" panose="020B0604020202020204" pitchFamily="34" charset="0"/>
              </a:rPr>
              <a:t> Design of connecting elements.</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b="1" dirty="0">
                <a:latin typeface="Times New Roman" panose="02020603050405020304" pitchFamily="18" charset="0"/>
                <a:ea typeface="Calibri" panose="020F0502020204030204" pitchFamily="34" charset="0"/>
                <a:cs typeface="Arial" panose="020B0604020202020204" pitchFamily="34" charset="0"/>
              </a:rPr>
              <a:t>Part 10-</a:t>
            </a:r>
            <a:r>
              <a:rPr lang="en-US" dirty="0">
                <a:latin typeface="Times New Roman" panose="02020603050405020304" pitchFamily="18" charset="0"/>
                <a:ea typeface="Calibri" panose="020F0502020204030204" pitchFamily="34" charset="0"/>
                <a:cs typeface="Arial" panose="020B0604020202020204" pitchFamily="34" charset="0"/>
              </a:rPr>
              <a:t> Design of simple shear connections.</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b="1" dirty="0">
                <a:latin typeface="Times New Roman" panose="02020603050405020304" pitchFamily="18" charset="0"/>
                <a:ea typeface="Calibri" panose="020F0502020204030204" pitchFamily="34" charset="0"/>
                <a:cs typeface="Arial" panose="020B0604020202020204" pitchFamily="34" charset="0"/>
              </a:rPr>
              <a:t>Part 11-</a:t>
            </a:r>
            <a:r>
              <a:rPr lang="en-US" dirty="0">
                <a:latin typeface="Times New Roman" panose="02020603050405020304" pitchFamily="18" charset="0"/>
                <a:ea typeface="Calibri" panose="020F0502020204030204" pitchFamily="34" charset="0"/>
                <a:cs typeface="Arial" panose="020B0604020202020204" pitchFamily="34" charset="0"/>
              </a:rPr>
              <a:t> Design of flexure moment connections.</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b="1" dirty="0">
                <a:latin typeface="Times New Roman" panose="02020603050405020304" pitchFamily="18" charset="0"/>
                <a:ea typeface="Calibri" panose="020F0502020204030204" pitchFamily="34" charset="0"/>
                <a:cs typeface="Arial" panose="020B0604020202020204" pitchFamily="34" charset="0"/>
              </a:rPr>
              <a:t>Part 12-</a:t>
            </a:r>
            <a:r>
              <a:rPr lang="en-US" dirty="0">
                <a:latin typeface="Times New Roman" panose="02020603050405020304" pitchFamily="18" charset="0"/>
                <a:ea typeface="Calibri" panose="020F0502020204030204" pitchFamily="34" charset="0"/>
                <a:cs typeface="Arial" panose="020B0604020202020204" pitchFamily="34" charset="0"/>
              </a:rPr>
              <a:t> Design of fully restrained (FR) moment connections.</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b="1" dirty="0">
                <a:latin typeface="Times New Roman" panose="02020603050405020304" pitchFamily="18" charset="0"/>
                <a:ea typeface="Calibri" panose="020F0502020204030204" pitchFamily="34" charset="0"/>
                <a:cs typeface="Arial" panose="020B0604020202020204" pitchFamily="34" charset="0"/>
              </a:rPr>
              <a:t>Part 13-</a:t>
            </a:r>
            <a:r>
              <a:rPr lang="en-US" dirty="0">
                <a:latin typeface="Times New Roman" panose="02020603050405020304" pitchFamily="18" charset="0"/>
                <a:ea typeface="Calibri" panose="020F0502020204030204" pitchFamily="34" charset="0"/>
                <a:cs typeface="Arial" panose="020B0604020202020204" pitchFamily="34" charset="0"/>
              </a:rPr>
              <a:t> Design of bracing connections and truss connections.</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b="1" dirty="0">
                <a:latin typeface="Times New Roman" panose="02020603050405020304" pitchFamily="18" charset="0"/>
                <a:ea typeface="Calibri" panose="020F0502020204030204" pitchFamily="34" charset="0"/>
                <a:cs typeface="Arial" panose="020B0604020202020204" pitchFamily="34" charset="0"/>
              </a:rPr>
              <a:t>Part 14-</a:t>
            </a:r>
            <a:r>
              <a:rPr lang="en-US" dirty="0">
                <a:latin typeface="Times New Roman" panose="02020603050405020304" pitchFamily="18" charset="0"/>
                <a:ea typeface="Calibri" panose="020F0502020204030204" pitchFamily="34" charset="0"/>
                <a:cs typeface="Arial" panose="020B0604020202020204" pitchFamily="34" charset="0"/>
              </a:rPr>
              <a:t> Design of beam bearing plates, column base plates, anchor rods, and column splices</a:t>
            </a:r>
            <a:r>
              <a:rPr lang="en-US" dirty="0" smtClean="0">
                <a:latin typeface="Times New Roman" panose="02020603050405020304" pitchFamily="18" charset="0"/>
                <a:ea typeface="Calibri" panose="020F0502020204030204" pitchFamily="34" charset="0"/>
                <a:cs typeface="Arial" panose="020B0604020202020204" pitchFamily="34" charset="0"/>
              </a:rPr>
              <a:t>.</a:t>
            </a:r>
            <a:endParaRPr lang="en-US" sz="14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3818367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456329" y="141188"/>
            <a:ext cx="6096000" cy="2003625"/>
          </a:xfrm>
          <a:prstGeom prst="rect">
            <a:avLst/>
          </a:prstGeom>
        </p:spPr>
        <p:txBody>
          <a:bodyPr>
            <a:spAutoFit/>
          </a:bodyPr>
          <a:lstStyle/>
          <a:p>
            <a:pPr algn="just">
              <a:lnSpc>
                <a:spcPct val="115000"/>
              </a:lnSpc>
              <a:spcAft>
                <a:spcPts val="0"/>
              </a:spcAft>
            </a:pPr>
            <a:r>
              <a:rPr lang="en-US" b="1" dirty="0">
                <a:latin typeface="Times New Roman" panose="02020603050405020304" pitchFamily="18" charset="0"/>
                <a:ea typeface="Calibri" panose="020F0502020204030204" pitchFamily="34" charset="0"/>
                <a:cs typeface="Arial" panose="020B0604020202020204" pitchFamily="34" charset="0"/>
              </a:rPr>
              <a:t>Part 15-</a:t>
            </a:r>
            <a:r>
              <a:rPr lang="en-US" dirty="0">
                <a:latin typeface="Times New Roman" panose="02020603050405020304" pitchFamily="18" charset="0"/>
                <a:ea typeface="Calibri" panose="020F0502020204030204" pitchFamily="34" charset="0"/>
                <a:cs typeface="Arial" panose="020B0604020202020204" pitchFamily="34" charset="0"/>
              </a:rPr>
              <a:t> Design of hanger connections, bracket plates, and crane-rail connections.</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b="1" dirty="0">
                <a:latin typeface="Times New Roman" panose="02020603050405020304" pitchFamily="18" charset="0"/>
                <a:ea typeface="Calibri" panose="020F0502020204030204" pitchFamily="34" charset="0"/>
                <a:cs typeface="Arial" panose="020B0604020202020204" pitchFamily="34" charset="0"/>
              </a:rPr>
              <a:t>Part 16- </a:t>
            </a:r>
            <a:r>
              <a:rPr lang="en-US" dirty="0">
                <a:latin typeface="Times New Roman" panose="02020603050405020304" pitchFamily="18" charset="0"/>
                <a:ea typeface="Calibri" panose="020F0502020204030204" pitchFamily="34" charset="0"/>
                <a:cs typeface="Arial" panose="020B0604020202020204" pitchFamily="34" charset="0"/>
              </a:rPr>
              <a:t>General nomenclature.</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b="1" dirty="0">
                <a:latin typeface="Times New Roman" panose="02020603050405020304" pitchFamily="18" charset="0"/>
                <a:ea typeface="Calibri" panose="020F0502020204030204" pitchFamily="34" charset="0"/>
                <a:cs typeface="Arial" panose="020B0604020202020204" pitchFamily="34" charset="0"/>
              </a:rPr>
              <a:t>Part 17-</a:t>
            </a:r>
            <a:r>
              <a:rPr lang="en-US" dirty="0">
                <a:latin typeface="Times New Roman" panose="02020603050405020304" pitchFamily="18" charset="0"/>
                <a:ea typeface="Calibri" panose="020F0502020204030204" pitchFamily="34" charset="0"/>
                <a:cs typeface="Arial" panose="020B0604020202020204" pitchFamily="34" charset="0"/>
              </a:rPr>
              <a:t> Specifications and codes.</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-Commentary on specifications and codes.</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-Miscellaneous data and mathematical information.</a:t>
            </a:r>
            <a:endParaRPr lang="en-US" sz="1400" dirty="0">
              <a:latin typeface="Calibri" panose="020F0502020204030204" pitchFamily="34" charset="0"/>
              <a:ea typeface="Calibri" panose="020F0502020204030204" pitchFamily="34" charset="0"/>
              <a:cs typeface="Arial" panose="020B0604020202020204" pitchFamily="34" charset="0"/>
            </a:endParaRPr>
          </a:p>
        </p:txBody>
      </p:sp>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04329" y="2543829"/>
            <a:ext cx="5274310" cy="3679825"/>
          </a:xfrm>
          <a:prstGeom prst="rect">
            <a:avLst/>
          </a:prstGeom>
          <a:noFill/>
          <a:ln w="9525">
            <a:noFill/>
            <a:miter lim="800000"/>
            <a:headEnd/>
            <a:tailEnd/>
          </a:ln>
        </p:spPr>
      </p:pic>
    </p:spTree>
    <p:extLst>
      <p:ext uri="{BB962C8B-B14F-4D97-AF65-F5344CB8AC3E}">
        <p14:creationId xmlns:p14="http://schemas.microsoft.com/office/powerpoint/2010/main" val="2392615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03238" y="503251"/>
            <a:ext cx="10224247" cy="5394297"/>
          </a:xfrm>
          <a:prstGeom prst="rect">
            <a:avLst/>
          </a:prstGeom>
        </p:spPr>
        <p:txBody>
          <a:bodyPr wrap="square">
            <a:spAutoFit/>
          </a:bodyPr>
          <a:lstStyle/>
          <a:p>
            <a:pPr algn="just">
              <a:lnSpc>
                <a:spcPts val="1580"/>
              </a:lnSpc>
              <a:spcAft>
                <a:spcPts val="0"/>
              </a:spcAft>
            </a:pPr>
            <a:r>
              <a:rPr lang="en-US" u="sng" dirty="0">
                <a:latin typeface="Times New Roman" panose="02020603050405020304" pitchFamily="18" charset="0"/>
                <a:ea typeface="Calibri" panose="020F0502020204030204" pitchFamily="34" charset="0"/>
                <a:cs typeface="Arial" panose="020B0604020202020204" pitchFamily="34" charset="0"/>
              </a:rPr>
              <a:t>Types of structural steel elements:</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According to product method, we have two types as follow:</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Standard hot rolled steel shapes:</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Arial" panose="020B0604020202020204" pitchFamily="34" charset="0"/>
              </a:rPr>
              <a:t>They are formed from hot billet steel by passing through rolls numerous times to obtain the shape required.</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Arial" panose="020B0604020202020204" pitchFamily="34" charset="0"/>
              </a:rPr>
              <a:t>The steel manual refer to the hot rolled steel shapes as follow:</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Arial" panose="020B0604020202020204" pitchFamily="34" charset="0"/>
              </a:rPr>
              <a:t>Wide flange steel shape referred by WF as W 27x117</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Arial" panose="020B0604020202020204" pitchFamily="34" charset="0"/>
              </a:rPr>
              <a:t>This steel shape is the most common structural steel section.</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Arial" panose="020B0604020202020204" pitchFamily="34" charset="0"/>
              </a:rPr>
              <a:t>Standard steel shape referred by S as S 12x30</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Arial" panose="020B0604020202020204" pitchFamily="34" charset="0"/>
              </a:rPr>
              <a:t>This has a thick web &amp; narrow flange compared to W steel shapes.</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Arial" panose="020B0604020202020204" pitchFamily="34" charset="0"/>
              </a:rPr>
              <a:t>Standard channels referred by C as C 10x30 or MC 18x58.</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Arial" panose="020B0604020202020204" pitchFamily="34" charset="0"/>
              </a:rPr>
              <a:t>The second type referee to miscellaneous channels shapes which can not be classified with C shapes category.</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Arial" panose="020B0604020202020204" pitchFamily="34" charset="0"/>
              </a:rPr>
              <a:t>Structural tee shapes refereed by WT as WT 18x58 or ST as 18x60.</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Arial" panose="020B0604020202020204" pitchFamily="34" charset="0"/>
              </a:rPr>
              <a:t>In which WT is T-shape cut from W shape &amp; ST is T-shape cut from S shape.</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Symbol" panose="05050102010706020507" pitchFamily="18" charset="2"/>
              <a:buChar char=""/>
            </a:pPr>
            <a:r>
              <a:rPr lang="en-US" dirty="0">
                <a:latin typeface="Times New Roman" panose="02020603050405020304" pitchFamily="18" charset="0"/>
                <a:ea typeface="Calibri" panose="020F0502020204030204" pitchFamily="34" charset="0"/>
                <a:cs typeface="Arial" panose="020B0604020202020204" pitchFamily="34" charset="0"/>
              </a:rPr>
              <a:t>Angles refereed by L as L 4x4x1/2 &amp; they are categorized as equal &amp; non equals legs angles.</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5" name="Picture 4" descr="G:\BOOKS\محاضرات د.جمال\محاضرات 12-12-08الستيل\صور\classification.gif"/>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789950" y="2038350"/>
            <a:ext cx="3137535" cy="2324100"/>
          </a:xfrm>
          <a:prstGeom prst="rect">
            <a:avLst/>
          </a:prstGeom>
          <a:noFill/>
          <a:ln w="9525">
            <a:noFill/>
            <a:miter lim="800000"/>
            <a:headEnd/>
            <a:tailEnd/>
          </a:ln>
        </p:spPr>
      </p:pic>
    </p:spTree>
    <p:extLst>
      <p:ext uri="{BB962C8B-B14F-4D97-AF65-F5344CB8AC3E}">
        <p14:creationId xmlns:p14="http://schemas.microsoft.com/office/powerpoint/2010/main" val="1133793249"/>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
  <TotalTime>33</TotalTime>
  <Words>713</Words>
  <Application>Microsoft Office PowerPoint</Application>
  <PresentationFormat>Widescreen</PresentationFormat>
  <Paragraphs>96</Paragraphs>
  <Slides>8</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vt:i4>
      </vt:variant>
    </vt:vector>
  </HeadingPairs>
  <TitlesOfParts>
    <vt:vector size="17" baseType="lpstr">
      <vt:lpstr>AMGDT</vt:lpstr>
      <vt:lpstr>Arial</vt:lpstr>
      <vt:lpstr>Calibri</vt:lpstr>
      <vt:lpstr>Cambria Math</vt:lpstr>
      <vt:lpstr>Century Gothic</vt:lpstr>
      <vt:lpstr>Symbol</vt:lpstr>
      <vt:lpstr>Times New Roman</vt:lpstr>
      <vt:lpstr>Wingdings 3</vt:lpstr>
      <vt:lpstr>Wisp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SACC - ANAS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Haider Abbas</dc:creator>
  <cp:lastModifiedBy>Haider Abbas</cp:lastModifiedBy>
  <cp:revision>13</cp:revision>
  <dcterms:created xsi:type="dcterms:W3CDTF">2017-12-16T20:16:29Z</dcterms:created>
  <dcterms:modified xsi:type="dcterms:W3CDTF">2017-12-16T21:06:11Z</dcterms:modified>
</cp:coreProperties>
</file>